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70" r:id="rId5"/>
    <p:sldId id="264" r:id="rId6"/>
    <p:sldId id="271" r:id="rId7"/>
    <p:sldId id="265" r:id="rId8"/>
    <p:sldId id="272" r:id="rId9"/>
    <p:sldId id="273" r:id="rId10"/>
    <p:sldId id="262" r:id="rId11"/>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D347"/>
    <a:srgbClr val="B88C00"/>
    <a:srgbClr val="FFC305"/>
    <a:srgbClr val="D09E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81" autoAdjust="0"/>
    <p:restoredTop sz="94660"/>
  </p:normalViewPr>
  <p:slideViewPr>
    <p:cSldViewPr>
      <p:cViewPr>
        <p:scale>
          <a:sx n="80" d="100"/>
          <a:sy n="80" d="100"/>
        </p:scale>
        <p:origin x="-1224" y="17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00D6C028-0809-440B-B49B-72945185D36E}" type="datetimeFigureOut">
              <a:rPr lang="es-ES"/>
              <a:pPr>
                <a:defRPr/>
              </a:pPr>
              <a:t>23/03/2018</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C089EF8F-819D-4663-82E4-C10ECE9AAC28}" type="slidenum">
              <a:rPr lang="es-ES"/>
              <a:pPr>
                <a:defRPr/>
              </a:pPr>
              <a:t>‹#›</a:t>
            </a:fld>
            <a:endParaRPr lang="es-ES" dirty="0"/>
          </a:p>
        </p:txBody>
      </p:sp>
    </p:spTree>
    <p:extLst>
      <p:ext uri="{BB962C8B-B14F-4D97-AF65-F5344CB8AC3E}">
        <p14:creationId xmlns="" xmlns:p14="http://schemas.microsoft.com/office/powerpoint/2010/main" val="103270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E684ACA-F9B3-4C0B-87B8-5534866663F7}" type="datetimeFigureOut">
              <a:rPr lang="es-ES"/>
              <a:pPr>
                <a:defRPr/>
              </a:pPr>
              <a:t>23/03/2018</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BB8FFF66-B85A-4C36-B666-21C294CE5BB5}" type="slidenum">
              <a:rPr lang="es-ES"/>
              <a:pPr>
                <a:defRPr/>
              </a:pPr>
              <a:t>‹#›</a:t>
            </a:fld>
            <a:endParaRPr lang="es-ES" dirty="0"/>
          </a:p>
        </p:txBody>
      </p:sp>
    </p:spTree>
    <p:extLst>
      <p:ext uri="{BB962C8B-B14F-4D97-AF65-F5344CB8AC3E}">
        <p14:creationId xmlns="" xmlns:p14="http://schemas.microsoft.com/office/powerpoint/2010/main" val="188957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35F0206-E10F-4FFD-AE46-E8900D3C947A}" type="datetimeFigureOut">
              <a:rPr lang="es-ES"/>
              <a:pPr>
                <a:defRPr/>
              </a:pPr>
              <a:t>23/03/2018</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D915742E-94EB-4EF4-8C54-0D0348312D0F}" type="slidenum">
              <a:rPr lang="es-ES"/>
              <a:pPr>
                <a:defRPr/>
              </a:pPr>
              <a:t>‹#›</a:t>
            </a:fld>
            <a:endParaRPr lang="es-ES" dirty="0"/>
          </a:p>
        </p:txBody>
      </p:sp>
    </p:spTree>
    <p:extLst>
      <p:ext uri="{BB962C8B-B14F-4D97-AF65-F5344CB8AC3E}">
        <p14:creationId xmlns="" xmlns:p14="http://schemas.microsoft.com/office/powerpoint/2010/main" val="375808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83BBDE9-DF4C-4E48-B570-03ECBC7A0993}" type="datetimeFigureOut">
              <a:rPr lang="es-ES"/>
              <a:pPr>
                <a:defRPr/>
              </a:pPr>
              <a:t>23/03/2018</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2FECF0F2-C070-45F9-912E-4BD4A0D78506}" type="slidenum">
              <a:rPr lang="es-ES"/>
              <a:pPr>
                <a:defRPr/>
              </a:pPr>
              <a:t>‹#›</a:t>
            </a:fld>
            <a:endParaRPr lang="es-ES" dirty="0"/>
          </a:p>
        </p:txBody>
      </p:sp>
    </p:spTree>
    <p:extLst>
      <p:ext uri="{BB962C8B-B14F-4D97-AF65-F5344CB8AC3E}">
        <p14:creationId xmlns="" xmlns:p14="http://schemas.microsoft.com/office/powerpoint/2010/main" val="391373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87346EA-ADE5-487C-AA72-9297B0E02448}" type="datetimeFigureOut">
              <a:rPr lang="es-ES"/>
              <a:pPr>
                <a:defRPr/>
              </a:pPr>
              <a:t>23/03/2018</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BC3D567C-4028-41A9-9855-AD3192200CDE}" type="slidenum">
              <a:rPr lang="es-ES"/>
              <a:pPr>
                <a:defRPr/>
              </a:pPr>
              <a:t>‹#›</a:t>
            </a:fld>
            <a:endParaRPr lang="es-ES" dirty="0"/>
          </a:p>
        </p:txBody>
      </p:sp>
    </p:spTree>
    <p:extLst>
      <p:ext uri="{BB962C8B-B14F-4D97-AF65-F5344CB8AC3E}">
        <p14:creationId xmlns="" xmlns:p14="http://schemas.microsoft.com/office/powerpoint/2010/main" val="216682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6AE05C25-188C-4686-A572-A36F60CB2A28}" type="datetimeFigureOut">
              <a:rPr lang="es-ES"/>
              <a:pPr>
                <a:defRPr/>
              </a:pPr>
              <a:t>23/03/2018</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3A8546D7-641B-40EA-920E-6D70F298BEE9}" type="slidenum">
              <a:rPr lang="es-ES"/>
              <a:pPr>
                <a:defRPr/>
              </a:pPr>
              <a:t>‹#›</a:t>
            </a:fld>
            <a:endParaRPr lang="es-ES" dirty="0"/>
          </a:p>
        </p:txBody>
      </p:sp>
    </p:spTree>
    <p:extLst>
      <p:ext uri="{BB962C8B-B14F-4D97-AF65-F5344CB8AC3E}">
        <p14:creationId xmlns="" xmlns:p14="http://schemas.microsoft.com/office/powerpoint/2010/main" val="372139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2995B617-552E-497C-921B-4AEB42860114}" type="datetimeFigureOut">
              <a:rPr lang="es-ES"/>
              <a:pPr>
                <a:defRPr/>
              </a:pPr>
              <a:t>23/03/2018</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dirty="0"/>
          </a:p>
        </p:txBody>
      </p:sp>
      <p:sp>
        <p:nvSpPr>
          <p:cNvPr id="9" name="5 Marcador de número de diapositiva"/>
          <p:cNvSpPr>
            <a:spLocks noGrp="1"/>
          </p:cNvSpPr>
          <p:nvPr>
            <p:ph type="sldNum" sz="quarter" idx="12"/>
          </p:nvPr>
        </p:nvSpPr>
        <p:spPr/>
        <p:txBody>
          <a:bodyPr/>
          <a:lstStyle>
            <a:lvl1pPr>
              <a:defRPr/>
            </a:lvl1pPr>
          </a:lstStyle>
          <a:p>
            <a:pPr>
              <a:defRPr/>
            </a:pPr>
            <a:fld id="{D01FE239-44A9-442F-90A8-B76384714597}" type="slidenum">
              <a:rPr lang="es-ES"/>
              <a:pPr>
                <a:defRPr/>
              </a:pPr>
              <a:t>‹#›</a:t>
            </a:fld>
            <a:endParaRPr lang="es-ES" dirty="0"/>
          </a:p>
        </p:txBody>
      </p:sp>
    </p:spTree>
    <p:extLst>
      <p:ext uri="{BB962C8B-B14F-4D97-AF65-F5344CB8AC3E}">
        <p14:creationId xmlns="" xmlns:p14="http://schemas.microsoft.com/office/powerpoint/2010/main" val="335975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51558D36-E084-4AB7-9043-883DAB5B6B3E}" type="datetimeFigureOut">
              <a:rPr lang="es-ES"/>
              <a:pPr>
                <a:defRPr/>
              </a:pPr>
              <a:t>23/03/2018</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dirty="0"/>
          </a:p>
        </p:txBody>
      </p:sp>
      <p:sp>
        <p:nvSpPr>
          <p:cNvPr id="5" name="5 Marcador de número de diapositiva"/>
          <p:cNvSpPr>
            <a:spLocks noGrp="1"/>
          </p:cNvSpPr>
          <p:nvPr>
            <p:ph type="sldNum" sz="quarter" idx="12"/>
          </p:nvPr>
        </p:nvSpPr>
        <p:spPr/>
        <p:txBody>
          <a:bodyPr/>
          <a:lstStyle>
            <a:lvl1pPr>
              <a:defRPr/>
            </a:lvl1pPr>
          </a:lstStyle>
          <a:p>
            <a:pPr>
              <a:defRPr/>
            </a:pPr>
            <a:fld id="{CE16C1A9-4029-4F19-B8C0-294E634024E0}" type="slidenum">
              <a:rPr lang="es-ES"/>
              <a:pPr>
                <a:defRPr/>
              </a:pPr>
              <a:t>‹#›</a:t>
            </a:fld>
            <a:endParaRPr lang="es-ES" dirty="0"/>
          </a:p>
        </p:txBody>
      </p:sp>
    </p:spTree>
    <p:extLst>
      <p:ext uri="{BB962C8B-B14F-4D97-AF65-F5344CB8AC3E}">
        <p14:creationId xmlns="" xmlns:p14="http://schemas.microsoft.com/office/powerpoint/2010/main" val="224669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BBF70C1-C930-4FEB-9579-EC62818772F3}" type="datetimeFigureOut">
              <a:rPr lang="es-ES"/>
              <a:pPr>
                <a:defRPr/>
              </a:pPr>
              <a:t>23/03/2018</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C9E19F50-CDDA-40D2-B98F-1228D98F5ADE}" type="slidenum">
              <a:rPr lang="es-ES"/>
              <a:pPr>
                <a:defRPr/>
              </a:pPr>
              <a:t>‹#›</a:t>
            </a:fld>
            <a:endParaRPr lang="es-ES" dirty="0"/>
          </a:p>
        </p:txBody>
      </p:sp>
    </p:spTree>
    <p:extLst>
      <p:ext uri="{BB962C8B-B14F-4D97-AF65-F5344CB8AC3E}">
        <p14:creationId xmlns="" xmlns:p14="http://schemas.microsoft.com/office/powerpoint/2010/main" val="41606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D997209-EF86-4981-AFCB-8AE663D8C02D}" type="datetimeFigureOut">
              <a:rPr lang="es-ES"/>
              <a:pPr>
                <a:defRPr/>
              </a:pPr>
              <a:t>23/03/2018</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C7F8FBF8-4AA6-4369-90C3-722E6CDF80E9}" type="slidenum">
              <a:rPr lang="es-ES"/>
              <a:pPr>
                <a:defRPr/>
              </a:pPr>
              <a:t>‹#›</a:t>
            </a:fld>
            <a:endParaRPr lang="es-ES" dirty="0"/>
          </a:p>
        </p:txBody>
      </p:sp>
    </p:spTree>
    <p:extLst>
      <p:ext uri="{BB962C8B-B14F-4D97-AF65-F5344CB8AC3E}">
        <p14:creationId xmlns="" xmlns:p14="http://schemas.microsoft.com/office/powerpoint/2010/main" val="243015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5F9E0C8-1846-495F-9E68-07C122DF3485}" type="datetimeFigureOut">
              <a:rPr lang="es-ES"/>
              <a:pPr>
                <a:defRPr/>
              </a:pPr>
              <a:t>23/03/2018</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8AC3E084-FFA6-4AEA-AAA5-0F3A7B29FA03}" type="slidenum">
              <a:rPr lang="es-ES"/>
              <a:pPr>
                <a:defRPr/>
              </a:pPr>
              <a:t>‹#›</a:t>
            </a:fld>
            <a:endParaRPr lang="es-ES" dirty="0"/>
          </a:p>
        </p:txBody>
      </p:sp>
    </p:spTree>
    <p:extLst>
      <p:ext uri="{BB962C8B-B14F-4D97-AF65-F5344CB8AC3E}">
        <p14:creationId xmlns="" xmlns:p14="http://schemas.microsoft.com/office/powerpoint/2010/main" val="228944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8D0DE59-9474-483D-B093-C4F37D043E59}" type="datetimeFigureOut">
              <a:rPr lang="es-ES"/>
              <a:pPr>
                <a:defRPr/>
              </a:pPr>
              <a:t>23/03/2018</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AFA531D-B574-45DD-9FA3-6281FF68BA3C}"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1 Título"/>
          <p:cNvSpPr txBox="1">
            <a:spLocks/>
          </p:cNvSpPr>
          <p:nvPr/>
        </p:nvSpPr>
        <p:spPr>
          <a:xfrm>
            <a:off x="193676" y="565136"/>
            <a:ext cx="45212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RADS &amp; CO.</a:t>
            </a:r>
            <a:endParaRPr lang="es-HN" sz="4930" b="1" dirty="0" smtClean="0">
              <a:solidFill>
                <a:srgbClr val="FFC000"/>
              </a:solidFill>
              <a:latin typeface="Rockwell" pitchFamily="18" charset="0"/>
            </a:endParaRPr>
          </a:p>
        </p:txBody>
      </p:sp>
      <p:sp>
        <p:nvSpPr>
          <p:cNvPr id="6" name="1 Título"/>
          <p:cNvSpPr txBox="1">
            <a:spLocks/>
          </p:cNvSpPr>
          <p:nvPr/>
        </p:nvSpPr>
        <p:spPr>
          <a:xfrm>
            <a:off x="395288" y="1143000"/>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endParaRPr lang="es-HN" b="1" dirty="0" smtClean="0">
              <a:solidFill>
                <a:schemeClr val="tx1">
                  <a:lumMod val="75000"/>
                  <a:lumOff val="25000"/>
                </a:schemeClr>
              </a:solidFill>
              <a:latin typeface="Rockwell" pitchFamily="18" charset="0"/>
            </a:endParaRPr>
          </a:p>
        </p:txBody>
      </p:sp>
      <p:sp>
        <p:nvSpPr>
          <p:cNvPr id="7" name="1 Título"/>
          <p:cNvSpPr txBox="1">
            <a:spLocks/>
          </p:cNvSpPr>
          <p:nvPr/>
        </p:nvSpPr>
        <p:spPr>
          <a:xfrm>
            <a:off x="152400" y="1214422"/>
            <a:ext cx="86868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Bef>
                <a:spcPts val="0"/>
              </a:spcBef>
              <a:spcAft>
                <a:spcPts val="0"/>
              </a:spcAft>
              <a:defRPr/>
            </a:pPr>
            <a:r>
              <a:rPr lang="es-HN" sz="3200" b="1" dirty="0" smtClean="0">
                <a:solidFill>
                  <a:schemeClr val="tx1">
                    <a:lumMod val="75000"/>
                    <a:lumOff val="25000"/>
                  </a:schemeClr>
                </a:solidFill>
                <a:latin typeface="Rockwell" pitchFamily="18" charset="0"/>
              </a:rPr>
              <a:t>CHARTERED ACCOUNTANTS</a:t>
            </a:r>
            <a:endParaRPr lang="es-HN" sz="3200" b="1" dirty="0" smtClean="0">
              <a:solidFill>
                <a:srgbClr val="FFC000"/>
              </a:solidFill>
              <a:latin typeface="Rockwell" pitchFamily="18" charset="0"/>
            </a:endParaRPr>
          </a:p>
        </p:txBody>
      </p:sp>
      <p:sp>
        <p:nvSpPr>
          <p:cNvPr id="13324" name="1 Título"/>
          <p:cNvSpPr txBox="1">
            <a:spLocks/>
          </p:cNvSpPr>
          <p:nvPr/>
        </p:nvSpPr>
        <p:spPr bwMode="auto">
          <a:xfrm>
            <a:off x="6072166" y="5643578"/>
            <a:ext cx="3071834"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8" name="TextBox 7"/>
          <p:cNvSpPr txBox="1"/>
          <p:nvPr/>
        </p:nvSpPr>
        <p:spPr>
          <a:xfrm>
            <a:off x="214282" y="5286388"/>
            <a:ext cx="3326552" cy="369332"/>
          </a:xfrm>
          <a:prstGeom prst="rect">
            <a:avLst/>
          </a:prstGeom>
          <a:noFill/>
        </p:spPr>
        <p:txBody>
          <a:bodyPr wrap="none" rtlCol="0">
            <a:spAutoFit/>
          </a:bodyPr>
          <a:lstStyle/>
          <a:p>
            <a:r>
              <a:rPr lang="en-US" dirty="0" smtClean="0"/>
              <a:t>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nodeType="afterGroup">
                            <p:stCondLst>
                              <p:cond delay="850"/>
                            </p:stCondLst>
                            <p:childTnLst>
                              <p:par>
                                <p:cTn id="13" presetID="29" presetClass="entr" presetSubtype="0" fill="hold" grpId="1" nodeType="afterEffect" nodePh="1">
                                  <p:stCondLst>
                                    <p:cond delay="0"/>
                                  </p:stCondLst>
                                  <p:endCondLst>
                                    <p:cond evt="begin" delay="0">
                                      <p:tn val="13"/>
                                    </p:cond>
                                  </p:end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ppt_x</p:attrName>
                                        </p:attrNameLst>
                                      </p:cBhvr>
                                      <p:tavLst>
                                        <p:tav tm="0">
                                          <p:val>
                                            <p:strVal val="#ppt_x-.2"/>
                                          </p:val>
                                        </p:tav>
                                        <p:tav tm="100000">
                                          <p:val>
                                            <p:strVal val="#ppt_x"/>
                                          </p:val>
                                        </p:tav>
                                      </p:tavLst>
                                    </p:anim>
                                    <p:anim calcmode="lin" valueType="num">
                                      <p:cBhvr>
                                        <p:cTn id="1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6"/>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ppt_x</p:attrName>
                                        </p:attrNameLst>
                                      </p:cBhvr>
                                      <p:tavLst>
                                        <p:tav tm="0">
                                          <p:val>
                                            <p:strVal val="#ppt_x-.2"/>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9459"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GET IN TOUCH</a:t>
            </a:r>
            <a:endParaRPr lang="es-HN" sz="4930" b="1" dirty="0" smtClean="0">
              <a:solidFill>
                <a:srgbClr val="FFC000"/>
              </a:solidFill>
              <a:latin typeface="Rockwell" pitchFamily="18" charset="0"/>
            </a:endParaRPr>
          </a:p>
        </p:txBody>
      </p:sp>
      <p:sp>
        <p:nvSpPr>
          <p:cNvPr id="20" name="1 Título"/>
          <p:cNvSpPr txBox="1">
            <a:spLocks/>
          </p:cNvSpPr>
          <p:nvPr/>
        </p:nvSpPr>
        <p:spPr>
          <a:xfrm>
            <a:off x="395288" y="736600"/>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3600" b="1" dirty="0" smtClean="0">
                <a:solidFill>
                  <a:schemeClr val="tx1">
                    <a:lumMod val="75000"/>
                    <a:lumOff val="25000"/>
                  </a:schemeClr>
                </a:solidFill>
                <a:latin typeface="Rockwell" pitchFamily="18" charset="0"/>
              </a:rPr>
              <a:t>CONTACT </a:t>
            </a:r>
            <a:r>
              <a:rPr lang="es-HN" sz="3600" b="1" dirty="0" smtClean="0">
                <a:solidFill>
                  <a:srgbClr val="FFC000"/>
                </a:solidFill>
                <a:latin typeface="Rockwell" pitchFamily="18" charset="0"/>
              </a:rPr>
              <a:t>US</a:t>
            </a:r>
          </a:p>
        </p:txBody>
      </p:sp>
      <p:pic>
        <p:nvPicPr>
          <p:cNvPr id="19465"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466"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67" name="29 CuadroTexto"/>
          <p:cNvSpPr txBox="1">
            <a:spLocks noChangeArrowheads="1"/>
          </p:cNvSpPr>
          <p:nvPr/>
        </p:nvSpPr>
        <p:spPr bwMode="auto">
          <a:xfrm>
            <a:off x="4205288" y="6181725"/>
            <a:ext cx="1107996"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smtClean="0">
                <a:solidFill>
                  <a:srgbClr val="FFC000"/>
                </a:solidFill>
              </a:rPr>
              <a:t>10	</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9470"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471" name="Imagen 6" descr="C:\Users\Design\Documents\Edu\Product Launch\btns.png">
            <a:hlinkClick r:id="" action="ppaction://hlinkshowjump?jump=previous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472" name="Imagen 5" descr="C:\Users\Design\Documents\Edu\Product Launch\shadown.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9476" name="43 Grupo"/>
          <p:cNvGrpSpPr>
            <a:grpSpLocks/>
          </p:cNvGrpSpPr>
          <p:nvPr/>
        </p:nvGrpSpPr>
        <p:grpSpPr bwMode="auto">
          <a:xfrm>
            <a:off x="4286248" y="1873250"/>
            <a:ext cx="6350" cy="3716338"/>
            <a:chOff x="4276559" y="1491264"/>
            <a:chExt cx="44" cy="3377896"/>
          </a:xfrm>
        </p:grpSpPr>
        <p:cxnSp>
          <p:nvCxnSpPr>
            <p:cNvPr id="45" name="44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48" name="47 Conector recto"/>
            <p:cNvCxnSpPr/>
            <p:nvPr/>
          </p:nvCxnSpPr>
          <p:spPr>
            <a:xfrm>
              <a:off x="4276559"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pic>
        <p:nvPicPr>
          <p:cNvPr id="19486" name="Imagen 6" descr="C:\Users\Design\Documents\Edu\Product Launch\btns.png">
            <a:hlinkClick r:id="" action="ppaction://hlinkshowjump?jump=nextslide"/>
          </p:cNvPr>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Box 3"/>
          <p:cNvSpPr txBox="1"/>
          <p:nvPr/>
        </p:nvSpPr>
        <p:spPr>
          <a:xfrm>
            <a:off x="362546" y="2286000"/>
            <a:ext cx="3689126" cy="2049792"/>
          </a:xfrm>
          <a:prstGeom prst="rect">
            <a:avLst/>
          </a:prstGeom>
          <a:noFill/>
        </p:spPr>
        <p:txBody>
          <a:bodyPr wrap="square" rtlCol="0">
            <a:spAutoFit/>
          </a:bodyPr>
          <a:lstStyle/>
          <a:p>
            <a:pPr marL="0" indent="0" algn="just" fontAlgn="auto">
              <a:lnSpc>
                <a:spcPct val="120000"/>
              </a:lnSpc>
              <a:spcAft>
                <a:spcPts val="0"/>
              </a:spcAft>
              <a:buFont typeface="Arial" pitchFamily="34" charset="0"/>
              <a:buNone/>
              <a:defRPr/>
            </a:pPr>
            <a:r>
              <a:rPr lang="es-ES" sz="1200" b="1" dirty="0"/>
              <a:t>KOLKATA </a:t>
            </a:r>
            <a:r>
              <a:rPr lang="es-ES" sz="1200" b="1" dirty="0" smtClean="0"/>
              <a:t>OFFICE: </a:t>
            </a:r>
          </a:p>
          <a:p>
            <a:pPr marL="0" indent="0" algn="just" fontAlgn="auto">
              <a:lnSpc>
                <a:spcPct val="120000"/>
              </a:lnSpc>
              <a:spcAft>
                <a:spcPts val="0"/>
              </a:spcAft>
              <a:buFont typeface="Arial" pitchFamily="34" charset="0"/>
              <a:buNone/>
              <a:defRPr/>
            </a:pPr>
            <a:endParaRPr lang="es-ES" sz="1200" dirty="0" smtClean="0">
              <a:latin typeface="Arial" pitchFamily="34" charset="0"/>
              <a:cs typeface="Arial" pitchFamily="34" charset="0"/>
            </a:endParaRP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Ravindra </a:t>
            </a:r>
            <a:r>
              <a:rPr lang="es-ES" sz="1200" dirty="0" err="1" smtClean="0">
                <a:latin typeface="Arial" pitchFamily="34" charset="0"/>
                <a:cs typeface="Arial" pitchFamily="34" charset="0"/>
              </a:rPr>
              <a:t>Kumar</a:t>
            </a:r>
            <a:r>
              <a:rPr lang="es-ES" sz="1200" dirty="0" smtClean="0">
                <a:latin typeface="Arial" pitchFamily="34" charset="0"/>
                <a:cs typeface="Arial" pitchFamily="34" charset="0"/>
              </a:rPr>
              <a:t>  Agarwal</a:t>
            </a: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Siddha </a:t>
            </a:r>
            <a:r>
              <a:rPr lang="es-ES" sz="1200" dirty="0">
                <a:latin typeface="Arial" pitchFamily="34" charset="0"/>
                <a:cs typeface="Arial" pitchFamily="34" charset="0"/>
              </a:rPr>
              <a:t>Gibson</a:t>
            </a: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Suite </a:t>
            </a:r>
            <a:r>
              <a:rPr lang="es-ES" sz="1200" dirty="0">
                <a:latin typeface="Arial" pitchFamily="34" charset="0"/>
                <a:cs typeface="Arial" pitchFamily="34" charset="0"/>
              </a:rPr>
              <a:t>No. 214 &amp; </a:t>
            </a:r>
            <a:r>
              <a:rPr lang="es-ES" sz="1200" dirty="0" smtClean="0">
                <a:latin typeface="Arial" pitchFamily="34" charset="0"/>
                <a:cs typeface="Arial" pitchFamily="34" charset="0"/>
              </a:rPr>
              <a:t>215, 2nd Floor</a:t>
            </a:r>
            <a:endParaRPr lang="es-ES" sz="1200" dirty="0">
              <a:latin typeface="Arial" pitchFamily="34" charset="0"/>
              <a:cs typeface="Arial" pitchFamily="34" charset="0"/>
            </a:endParaRP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1, </a:t>
            </a:r>
            <a:r>
              <a:rPr lang="es-ES" sz="1200" dirty="0">
                <a:latin typeface="Arial" pitchFamily="34" charset="0"/>
                <a:cs typeface="Arial" pitchFamily="34" charset="0"/>
              </a:rPr>
              <a:t>Gibson </a:t>
            </a:r>
            <a:r>
              <a:rPr lang="es-ES" sz="1200" dirty="0" smtClean="0">
                <a:latin typeface="Arial" pitchFamily="34" charset="0"/>
                <a:cs typeface="Arial" pitchFamily="34" charset="0"/>
              </a:rPr>
              <a:t>Lane, Kolkata- 700069</a:t>
            </a: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M: 91 98300 21802 | ravindra@radsco.in</a:t>
            </a:r>
          </a:p>
          <a:p>
            <a:pPr marL="0" indent="0" algn="just" fontAlgn="auto">
              <a:lnSpc>
                <a:spcPct val="120000"/>
              </a:lnSpc>
              <a:spcAft>
                <a:spcPts val="0"/>
              </a:spcAft>
              <a:buFont typeface="Arial" pitchFamily="34" charset="0"/>
              <a:buNone/>
              <a:defRPr/>
            </a:pPr>
            <a:endParaRPr lang="es-ES" sz="1100" b="1" dirty="0" smtClean="0">
              <a:solidFill>
                <a:schemeClr val="tx1">
                  <a:lumMod val="50000"/>
                  <a:lumOff val="50000"/>
                </a:schemeClr>
              </a:solidFill>
            </a:endParaRPr>
          </a:p>
          <a:p>
            <a:pPr algn="just" fontAlgn="auto">
              <a:lnSpc>
                <a:spcPct val="120000"/>
              </a:lnSpc>
              <a:spcAft>
                <a:spcPts val="0"/>
              </a:spcAft>
              <a:defRPr/>
            </a:pPr>
            <a:r>
              <a:rPr lang="es-ES" sz="1100" dirty="0" smtClean="0">
                <a:solidFill>
                  <a:schemeClr val="tx1">
                    <a:lumMod val="50000"/>
                    <a:lumOff val="50000"/>
                  </a:schemeClr>
                </a:solidFill>
              </a:rPr>
              <a:t>   </a:t>
            </a:r>
            <a:r>
              <a:rPr lang="es-ES" sz="1100" b="1" dirty="0" smtClean="0">
                <a:solidFill>
                  <a:schemeClr val="tx1">
                    <a:lumMod val="50000"/>
                    <a:lumOff val="50000"/>
                  </a:schemeClr>
                </a:solidFill>
              </a:rPr>
              <a:t>                                                                                                                                                                      </a:t>
            </a:r>
            <a:endParaRPr lang="en-IN" sz="1100" dirty="0"/>
          </a:p>
        </p:txBody>
      </p:sp>
      <p:sp>
        <p:nvSpPr>
          <p:cNvPr id="27" name="TextBox 26"/>
          <p:cNvSpPr txBox="1"/>
          <p:nvPr/>
        </p:nvSpPr>
        <p:spPr>
          <a:xfrm>
            <a:off x="4597650" y="2214554"/>
            <a:ext cx="3689126" cy="2456057"/>
          </a:xfrm>
          <a:prstGeom prst="rect">
            <a:avLst/>
          </a:prstGeom>
          <a:noFill/>
        </p:spPr>
        <p:txBody>
          <a:bodyPr wrap="square" rtlCol="0">
            <a:spAutoFit/>
          </a:bodyPr>
          <a:lstStyle/>
          <a:p>
            <a:pPr algn="just" fontAlgn="auto">
              <a:lnSpc>
                <a:spcPct val="120000"/>
              </a:lnSpc>
              <a:spcAft>
                <a:spcPts val="0"/>
              </a:spcAft>
              <a:defRPr/>
            </a:pPr>
            <a:endParaRPr lang="es-ES" sz="1200" b="1" dirty="0" smtClean="0">
              <a:solidFill>
                <a:schemeClr val="tx1">
                  <a:lumMod val="50000"/>
                  <a:lumOff val="50000"/>
                </a:schemeClr>
              </a:solidFill>
            </a:endParaRPr>
          </a:p>
          <a:p>
            <a:pPr marL="0" indent="0" algn="just" fontAlgn="auto">
              <a:lnSpc>
                <a:spcPct val="120000"/>
              </a:lnSpc>
              <a:spcAft>
                <a:spcPts val="0"/>
              </a:spcAft>
              <a:buFont typeface="Arial" pitchFamily="34" charset="0"/>
              <a:buNone/>
              <a:defRPr/>
            </a:pPr>
            <a:endParaRPr lang="es-ES" sz="1200" dirty="0" smtClean="0">
              <a:latin typeface="Arial" pitchFamily="34" charset="0"/>
              <a:cs typeface="Arial" pitchFamily="34" charset="0"/>
            </a:endParaRPr>
          </a:p>
          <a:p>
            <a:pPr marL="0" indent="0" algn="just" fontAlgn="auto">
              <a:lnSpc>
                <a:spcPct val="120000"/>
              </a:lnSpc>
              <a:spcAft>
                <a:spcPts val="0"/>
              </a:spcAft>
              <a:buFont typeface="Arial" pitchFamily="34" charset="0"/>
              <a:buNone/>
              <a:defRPr/>
            </a:pPr>
            <a:r>
              <a:rPr lang="es-ES" sz="1200" dirty="0" err="1" smtClean="0">
                <a:latin typeface="Arial" pitchFamily="34" charset="0"/>
                <a:cs typeface="Arial" pitchFamily="34" charset="0"/>
              </a:rPr>
              <a:t>Ashis</a:t>
            </a:r>
            <a:r>
              <a:rPr lang="es-ES" sz="1200" dirty="0" smtClean="0">
                <a:latin typeface="Arial" pitchFamily="34" charset="0"/>
                <a:cs typeface="Arial" pitchFamily="34" charset="0"/>
              </a:rPr>
              <a:t> </a:t>
            </a:r>
            <a:r>
              <a:rPr lang="es-ES" sz="1200" dirty="0" err="1" smtClean="0">
                <a:latin typeface="Arial" pitchFamily="34" charset="0"/>
                <a:cs typeface="Arial" pitchFamily="34" charset="0"/>
              </a:rPr>
              <a:t>Agarwal</a:t>
            </a:r>
            <a:endParaRPr lang="es-ES" sz="1200" dirty="0" smtClean="0">
              <a:latin typeface="Arial" pitchFamily="34" charset="0"/>
              <a:cs typeface="Arial" pitchFamily="34" charset="0"/>
            </a:endParaRPr>
          </a:p>
          <a:p>
            <a:pPr marL="0" indent="0" algn="just" fontAlgn="auto">
              <a:lnSpc>
                <a:spcPct val="120000"/>
              </a:lnSpc>
              <a:spcAft>
                <a:spcPts val="0"/>
              </a:spcAft>
              <a:buFont typeface="Arial" pitchFamily="34" charset="0"/>
              <a:buNone/>
              <a:defRPr/>
            </a:pPr>
            <a:r>
              <a:rPr lang="es-ES" sz="1200" dirty="0" err="1" smtClean="0">
                <a:latin typeface="Arial" pitchFamily="34" charset="0"/>
                <a:cs typeface="Arial" pitchFamily="34" charset="0"/>
              </a:rPr>
              <a:t>Siddha</a:t>
            </a:r>
            <a:r>
              <a:rPr lang="es-ES" sz="1200" dirty="0" smtClean="0">
                <a:latin typeface="Arial" pitchFamily="34" charset="0"/>
                <a:cs typeface="Arial" pitchFamily="34" charset="0"/>
              </a:rPr>
              <a:t> Gibson</a:t>
            </a: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Suite No. 214 &amp; 215, 2nd </a:t>
            </a:r>
            <a:r>
              <a:rPr lang="es-ES" sz="1200" dirty="0" err="1" smtClean="0">
                <a:latin typeface="Arial" pitchFamily="34" charset="0"/>
                <a:cs typeface="Arial" pitchFamily="34" charset="0"/>
              </a:rPr>
              <a:t>Floor</a:t>
            </a:r>
            <a:endParaRPr lang="es-ES" sz="1200" dirty="0" smtClean="0">
              <a:latin typeface="Arial" pitchFamily="34" charset="0"/>
              <a:cs typeface="Arial" pitchFamily="34" charset="0"/>
            </a:endParaRP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1,Gibson </a:t>
            </a:r>
            <a:r>
              <a:rPr lang="es-ES" sz="1200" dirty="0" err="1" smtClean="0">
                <a:latin typeface="Arial" pitchFamily="34" charset="0"/>
                <a:cs typeface="Arial" pitchFamily="34" charset="0"/>
              </a:rPr>
              <a:t>Lane</a:t>
            </a:r>
            <a:r>
              <a:rPr lang="es-ES" sz="1200" dirty="0" smtClean="0">
                <a:latin typeface="Arial" pitchFamily="34" charset="0"/>
                <a:cs typeface="Arial" pitchFamily="34" charset="0"/>
              </a:rPr>
              <a:t>, Kolkata- 700069</a:t>
            </a:r>
          </a:p>
          <a:p>
            <a:pPr marL="0" indent="0" algn="just" fontAlgn="auto">
              <a:lnSpc>
                <a:spcPct val="120000"/>
              </a:lnSpc>
              <a:spcAft>
                <a:spcPts val="0"/>
              </a:spcAft>
              <a:buFont typeface="Arial" pitchFamily="34" charset="0"/>
              <a:buNone/>
              <a:defRPr/>
            </a:pPr>
            <a:r>
              <a:rPr lang="es-ES" sz="1200" dirty="0" smtClean="0">
                <a:latin typeface="Arial" pitchFamily="34" charset="0"/>
                <a:cs typeface="Arial" pitchFamily="34" charset="0"/>
              </a:rPr>
              <a:t>M: 91 90389 66010 | ashis.a4@radsco.in</a:t>
            </a:r>
            <a:endParaRPr lang="en-IN" sz="1200" dirty="0" smtClean="0">
              <a:latin typeface="Arial" pitchFamily="34" charset="0"/>
              <a:cs typeface="Arial" pitchFamily="34" charset="0"/>
            </a:endParaRPr>
          </a:p>
          <a:p>
            <a:pPr marL="0" indent="0" algn="just" fontAlgn="auto">
              <a:lnSpc>
                <a:spcPct val="120000"/>
              </a:lnSpc>
              <a:spcAft>
                <a:spcPts val="0"/>
              </a:spcAft>
              <a:buFont typeface="Arial" pitchFamily="34" charset="0"/>
              <a:buNone/>
              <a:defRPr/>
            </a:pPr>
            <a:endParaRPr lang="es-ES" sz="1100" b="1" dirty="0" smtClean="0">
              <a:solidFill>
                <a:schemeClr val="tx1">
                  <a:lumMod val="50000"/>
                  <a:lumOff val="50000"/>
                </a:schemeClr>
              </a:solidFill>
            </a:endParaRPr>
          </a:p>
          <a:p>
            <a:pPr marL="0" indent="0" algn="just" fontAlgn="auto">
              <a:lnSpc>
                <a:spcPct val="120000"/>
              </a:lnSpc>
              <a:spcAft>
                <a:spcPts val="0"/>
              </a:spcAft>
              <a:buFont typeface="Arial" pitchFamily="34" charset="0"/>
              <a:buNone/>
              <a:defRPr/>
            </a:pPr>
            <a:endParaRPr lang="es-ES" sz="1100" b="1" dirty="0" smtClean="0">
              <a:solidFill>
                <a:schemeClr val="tx1">
                  <a:lumMod val="50000"/>
                  <a:lumOff val="50000"/>
                </a:schemeClr>
              </a:solidFill>
            </a:endParaRPr>
          </a:p>
          <a:p>
            <a:pPr marL="0" indent="0" algn="just" fontAlgn="auto">
              <a:lnSpc>
                <a:spcPct val="120000"/>
              </a:lnSpc>
              <a:spcAft>
                <a:spcPts val="0"/>
              </a:spcAft>
              <a:buFont typeface="Arial" pitchFamily="34" charset="0"/>
              <a:buNone/>
              <a:defRPr/>
            </a:pPr>
            <a:endParaRPr lang="es-ES" sz="1100" b="1" dirty="0">
              <a:solidFill>
                <a:schemeClr val="tx1">
                  <a:lumMod val="50000"/>
                  <a:lumOff val="50000"/>
                </a:schemeClr>
              </a:solidFill>
            </a:endParaRPr>
          </a:p>
          <a:p>
            <a:pPr marL="0" indent="0" algn="just" fontAlgn="auto">
              <a:lnSpc>
                <a:spcPct val="120000"/>
              </a:lnSpc>
              <a:spcAft>
                <a:spcPts val="0"/>
              </a:spcAft>
              <a:buFont typeface="Arial" pitchFamily="34" charset="0"/>
              <a:buNone/>
              <a:defRPr/>
            </a:pPr>
            <a:r>
              <a:rPr lang="es-ES" sz="1100" b="1" dirty="0" smtClean="0">
                <a:solidFill>
                  <a:schemeClr val="tx1">
                    <a:lumMod val="50000"/>
                    <a:lumOff val="50000"/>
                  </a:schemeClr>
                </a:solidFill>
              </a:rPr>
              <a:t>                                                                                                                                                                          </a:t>
            </a:r>
            <a:endParaRPr lang="en-IN" sz="1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4338"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228600" y="228600"/>
            <a:ext cx="45212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SOMETHING</a:t>
            </a:r>
            <a:endParaRPr lang="es-HN" sz="4930" b="1" dirty="0" smtClean="0">
              <a:solidFill>
                <a:srgbClr val="FFC000"/>
              </a:solidFill>
              <a:latin typeface="Rockwell" pitchFamily="18" charset="0"/>
            </a:endParaRPr>
          </a:p>
        </p:txBody>
      </p:sp>
      <p:sp>
        <p:nvSpPr>
          <p:cNvPr id="20" name="1 Título"/>
          <p:cNvSpPr txBox="1">
            <a:spLocks/>
          </p:cNvSpPr>
          <p:nvPr/>
        </p:nvSpPr>
        <p:spPr>
          <a:xfrm>
            <a:off x="304800" y="914400"/>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b="1" dirty="0" smtClean="0">
                <a:solidFill>
                  <a:schemeClr val="tx1">
                    <a:lumMod val="75000"/>
                    <a:lumOff val="25000"/>
                  </a:schemeClr>
                </a:solidFill>
                <a:latin typeface="Rockwell" pitchFamily="18" charset="0"/>
              </a:rPr>
              <a:t>ABOUT </a:t>
            </a:r>
            <a:r>
              <a:rPr lang="es-HN" b="1" dirty="0" smtClean="0">
                <a:solidFill>
                  <a:srgbClr val="FFC000"/>
                </a:solidFill>
                <a:latin typeface="Rockwell" pitchFamily="18" charset="0"/>
              </a:rPr>
              <a:t>US</a:t>
            </a:r>
          </a:p>
        </p:txBody>
      </p:sp>
      <p:sp>
        <p:nvSpPr>
          <p:cNvPr id="4" name="3 CuadroTexto"/>
          <p:cNvSpPr txBox="1"/>
          <p:nvPr/>
        </p:nvSpPr>
        <p:spPr>
          <a:xfrm>
            <a:off x="285720" y="2643182"/>
            <a:ext cx="5715040" cy="3143272"/>
          </a:xfrm>
          <a:prstGeom prst="rect">
            <a:avLst/>
          </a:prstGeom>
          <a:noFill/>
        </p:spPr>
        <p:txBody>
          <a:bodyPr wrap="square" lIns="0" tIns="0" rIns="0" bIns="0" numCol="2" spcCol="720000">
            <a:spAutoFit/>
          </a:bodyPr>
          <a:lstStyle/>
          <a:p>
            <a:pPr fontAlgn="auto">
              <a:spcBef>
                <a:spcPts val="0"/>
              </a:spcBef>
              <a:spcAft>
                <a:spcPts val="600"/>
              </a:spcAft>
              <a:defRPr/>
            </a:pPr>
            <a:r>
              <a:rPr lang="en-US" sz="1400" b="1" dirty="0" smtClean="0">
                <a:latin typeface="+mn-lt"/>
              </a:rPr>
              <a:t>Our clientele </a:t>
            </a:r>
            <a:r>
              <a:rPr lang="en-US" sz="1400" b="1" dirty="0">
                <a:latin typeface="+mn-lt"/>
              </a:rPr>
              <a:t> </a:t>
            </a:r>
            <a:r>
              <a:rPr lang="en-US" sz="1400" b="1" dirty="0" smtClean="0">
                <a:latin typeface="+mn-lt"/>
              </a:rPr>
              <a:t>are spread across: </a:t>
            </a:r>
            <a:r>
              <a:rPr lang="en-US" sz="1400" dirty="0" smtClean="0">
                <a:latin typeface="+mn-lt"/>
              </a:rPr>
              <a:t> </a:t>
            </a:r>
          </a:p>
          <a:p>
            <a:pPr fontAlgn="auto">
              <a:spcBef>
                <a:spcPts val="0"/>
              </a:spcBef>
              <a:spcAft>
                <a:spcPts val="0"/>
              </a:spcAft>
              <a:defRPr/>
            </a:pPr>
            <a:r>
              <a:rPr lang="en-US" sz="1400" dirty="0" smtClean="0">
                <a:latin typeface="+mn-lt"/>
              </a:rPr>
              <a:t> </a:t>
            </a:r>
            <a:endParaRPr lang="en-US" sz="1400" dirty="0" smtClean="0"/>
          </a:p>
          <a:p>
            <a:pPr fontAlgn="auto">
              <a:spcBef>
                <a:spcPts val="0"/>
              </a:spcBef>
              <a:spcAft>
                <a:spcPts val="0"/>
              </a:spcAft>
              <a:buFontTx/>
              <a:buChar char="-"/>
              <a:defRPr/>
            </a:pPr>
            <a:r>
              <a:rPr lang="en-US" sz="1400" dirty="0" smtClean="0">
                <a:latin typeface="+mn-lt"/>
              </a:rPr>
              <a:t>  Social Service Organizations </a:t>
            </a:r>
          </a:p>
          <a:p>
            <a:pPr fontAlgn="auto">
              <a:spcBef>
                <a:spcPts val="0"/>
              </a:spcBef>
              <a:spcAft>
                <a:spcPts val="0"/>
              </a:spcAft>
              <a:defRPr/>
            </a:pPr>
            <a:r>
              <a:rPr lang="en-US" sz="1400" dirty="0" smtClean="0">
                <a:latin typeface="+mn-lt"/>
              </a:rPr>
              <a:t>-  Banking and Capital Markets</a:t>
            </a:r>
          </a:p>
          <a:p>
            <a:pPr fontAlgn="auto">
              <a:spcBef>
                <a:spcPts val="0"/>
              </a:spcBef>
              <a:spcAft>
                <a:spcPts val="0"/>
              </a:spcAft>
              <a:defRPr/>
            </a:pPr>
            <a:r>
              <a:rPr lang="en-US" sz="1400" dirty="0" smtClean="0">
                <a:latin typeface="+mn-lt"/>
              </a:rPr>
              <a:t>-   FMCG</a:t>
            </a:r>
          </a:p>
          <a:p>
            <a:pPr fontAlgn="auto">
              <a:spcBef>
                <a:spcPts val="0"/>
              </a:spcBef>
              <a:spcAft>
                <a:spcPts val="0"/>
              </a:spcAft>
              <a:defRPr/>
            </a:pPr>
            <a:r>
              <a:rPr lang="en-US" sz="1400" dirty="0" smtClean="0">
                <a:latin typeface="+mn-lt"/>
              </a:rPr>
              <a:t>-   IT and ITES</a:t>
            </a:r>
          </a:p>
          <a:p>
            <a:pPr fontAlgn="auto">
              <a:spcBef>
                <a:spcPts val="0"/>
              </a:spcBef>
              <a:spcAft>
                <a:spcPts val="0"/>
              </a:spcAft>
              <a:buFontTx/>
              <a:buChar char="-"/>
              <a:defRPr/>
            </a:pPr>
            <a:r>
              <a:rPr lang="en-US" sz="1400" dirty="0" smtClean="0">
                <a:latin typeface="+mn-lt"/>
              </a:rPr>
              <a:t>  Engineering</a:t>
            </a:r>
          </a:p>
          <a:p>
            <a:pPr fontAlgn="auto">
              <a:spcBef>
                <a:spcPts val="0"/>
              </a:spcBef>
              <a:spcAft>
                <a:spcPts val="0"/>
              </a:spcAft>
              <a:buFontTx/>
              <a:buChar char="-"/>
              <a:defRPr/>
            </a:pPr>
            <a:r>
              <a:rPr lang="en-US" sz="1400" dirty="0" smtClean="0">
                <a:latin typeface="+mn-lt"/>
              </a:rPr>
              <a:t>  Retail and Consumer</a:t>
            </a:r>
          </a:p>
          <a:p>
            <a:pPr fontAlgn="auto">
              <a:spcBef>
                <a:spcPts val="0"/>
              </a:spcBef>
              <a:spcAft>
                <a:spcPts val="0"/>
              </a:spcAft>
              <a:buFontTx/>
              <a:buChar char="-"/>
              <a:defRPr/>
            </a:pPr>
            <a:r>
              <a:rPr lang="en-US" sz="1400" dirty="0" smtClean="0">
                <a:latin typeface="+mn-lt"/>
              </a:rPr>
              <a:t>  Metals</a:t>
            </a:r>
          </a:p>
          <a:p>
            <a:pPr fontAlgn="auto">
              <a:spcBef>
                <a:spcPts val="0"/>
              </a:spcBef>
              <a:spcAft>
                <a:spcPts val="0"/>
              </a:spcAft>
              <a:defRPr/>
            </a:pPr>
            <a:r>
              <a:rPr lang="en-US" sz="1400" dirty="0" smtClean="0">
                <a:latin typeface="+mn-lt"/>
              </a:rPr>
              <a:t>-  Industrial Manufacturing</a:t>
            </a:r>
          </a:p>
          <a:p>
            <a:pPr fontAlgn="auto">
              <a:spcBef>
                <a:spcPts val="0"/>
              </a:spcBef>
              <a:spcAft>
                <a:spcPts val="0"/>
              </a:spcAft>
              <a:buFontTx/>
              <a:buChar char="-"/>
              <a:defRPr/>
            </a:pPr>
            <a:r>
              <a:rPr lang="en-US" sz="1400" dirty="0" smtClean="0">
                <a:latin typeface="+mn-lt"/>
              </a:rPr>
              <a:t>  Healthcare &amp; Education</a:t>
            </a:r>
          </a:p>
          <a:p>
            <a:pPr fontAlgn="auto">
              <a:spcBef>
                <a:spcPts val="0"/>
              </a:spcBef>
              <a:spcAft>
                <a:spcPts val="0"/>
              </a:spcAft>
              <a:buFontTx/>
              <a:buChar char="-"/>
              <a:defRPr/>
            </a:pPr>
            <a:r>
              <a:rPr lang="en-US" sz="1400" dirty="0" smtClean="0">
                <a:latin typeface="+mn-lt"/>
              </a:rPr>
              <a:t>  Government and Public Services</a:t>
            </a:r>
          </a:p>
          <a:p>
            <a:pPr fontAlgn="auto">
              <a:spcBef>
                <a:spcPts val="0"/>
              </a:spcBef>
              <a:spcAft>
                <a:spcPts val="600"/>
              </a:spcAft>
              <a:defRPr/>
            </a:pPr>
            <a:endParaRPr lang="en-US" sz="1400" dirty="0" smtClean="0">
              <a:solidFill>
                <a:schemeClr val="tx1">
                  <a:lumMod val="50000"/>
                  <a:lumOff val="50000"/>
                </a:schemeClr>
              </a:solidFill>
              <a:latin typeface="+mn-lt"/>
            </a:endParaRPr>
          </a:p>
          <a:p>
            <a:pPr fontAlgn="auto">
              <a:spcBef>
                <a:spcPts val="0"/>
              </a:spcBef>
              <a:spcAft>
                <a:spcPts val="600"/>
              </a:spcAft>
              <a:defRPr/>
            </a:pPr>
            <a:endParaRPr lang="en-US" sz="1400" dirty="0" smtClean="0">
              <a:solidFill>
                <a:schemeClr val="tx1">
                  <a:lumMod val="50000"/>
                  <a:lumOff val="50000"/>
                </a:schemeClr>
              </a:solidFill>
              <a:latin typeface="+mn-lt"/>
            </a:endParaRPr>
          </a:p>
          <a:p>
            <a:pPr fontAlgn="auto">
              <a:spcBef>
                <a:spcPts val="0"/>
              </a:spcBef>
              <a:spcAft>
                <a:spcPts val="600"/>
              </a:spcAft>
              <a:defRPr/>
            </a:pPr>
            <a:endParaRPr lang="en-US" sz="1400" dirty="0" smtClean="0">
              <a:solidFill>
                <a:schemeClr val="tx1">
                  <a:lumMod val="50000"/>
                  <a:lumOff val="50000"/>
                </a:schemeClr>
              </a:solidFill>
              <a:latin typeface="+mn-lt"/>
            </a:endParaRPr>
          </a:p>
          <a:p>
            <a:pPr fontAlgn="auto">
              <a:spcBef>
                <a:spcPts val="0"/>
              </a:spcBef>
              <a:spcAft>
                <a:spcPts val="600"/>
              </a:spcAft>
              <a:defRPr/>
            </a:pPr>
            <a:endParaRPr lang="es-ES" sz="1400" dirty="0">
              <a:solidFill>
                <a:schemeClr val="tx1">
                  <a:lumMod val="50000"/>
                  <a:lumOff val="50000"/>
                </a:schemeClr>
              </a:solidFill>
              <a:latin typeface="+mn-lt"/>
            </a:endParaRPr>
          </a:p>
        </p:txBody>
      </p:sp>
      <p:pic>
        <p:nvPicPr>
          <p:cNvPr id="14348"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9"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50"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smtClean="0">
                <a:solidFill>
                  <a:srgbClr val="FFC000"/>
                </a:solidFill>
              </a:rPr>
              <a:t>2</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ES"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4353"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4"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5"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6"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1 Título"/>
          <p:cNvSpPr txBox="1">
            <a:spLocks/>
          </p:cNvSpPr>
          <p:nvPr/>
        </p:nvSpPr>
        <p:spPr bwMode="auto">
          <a:xfrm>
            <a:off x="635795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cxnSp>
        <p:nvCxnSpPr>
          <p:cNvPr id="25" name="Straight Connector 24"/>
          <p:cNvCxnSpPr/>
          <p:nvPr/>
        </p:nvCxnSpPr>
        <p:spPr>
          <a:xfrm rot="5400000">
            <a:off x="3298028" y="4055271"/>
            <a:ext cx="2400305" cy="4756"/>
          </a:xfrm>
          <a:prstGeom prst="line">
            <a:avLst/>
          </a:prstGeom>
          <a:ln>
            <a:solidFill>
              <a:schemeClr val="bg1">
                <a:lumMod val="50000"/>
              </a:schemeClr>
            </a:solidFill>
          </a:ln>
        </p:spPr>
        <p:style>
          <a:lnRef idx="1">
            <a:schemeClr val="accent4"/>
          </a:lnRef>
          <a:fillRef idx="0">
            <a:schemeClr val="accent4"/>
          </a:fillRef>
          <a:effectRef idx="0">
            <a:schemeClr val="accent4"/>
          </a:effectRef>
          <a:fontRef idx="minor">
            <a:schemeClr val="tx1"/>
          </a:fontRef>
        </p:style>
      </p:cxnSp>
      <p:sp>
        <p:nvSpPr>
          <p:cNvPr id="34" name="TextBox 33"/>
          <p:cNvSpPr txBox="1"/>
          <p:nvPr/>
        </p:nvSpPr>
        <p:spPr>
          <a:xfrm>
            <a:off x="214282" y="1857364"/>
            <a:ext cx="8786842" cy="523220"/>
          </a:xfrm>
          <a:prstGeom prst="rect">
            <a:avLst/>
          </a:prstGeom>
          <a:noFill/>
        </p:spPr>
        <p:txBody>
          <a:bodyPr wrap="square" rtlCol="0">
            <a:spAutoFit/>
          </a:bodyPr>
          <a:lstStyle/>
          <a:p>
            <a:r>
              <a:rPr lang="en-US" sz="1400" dirty="0" smtClean="0"/>
              <a:t>We are now a 27 year old firm with office networks across all major cities and an enthusiastic team of 50 with diverse skill sets and specializations</a:t>
            </a:r>
          </a:p>
        </p:txBody>
      </p:sp>
      <p:sp>
        <p:nvSpPr>
          <p:cNvPr id="35" name="TextBox 34"/>
          <p:cNvSpPr txBox="1"/>
          <p:nvPr/>
        </p:nvSpPr>
        <p:spPr>
          <a:xfrm>
            <a:off x="5000628" y="3071810"/>
            <a:ext cx="3640974" cy="1600438"/>
          </a:xfrm>
          <a:prstGeom prst="rect">
            <a:avLst/>
          </a:prstGeom>
          <a:noFill/>
        </p:spPr>
        <p:txBody>
          <a:bodyPr wrap="square" rtlCol="0">
            <a:spAutoFit/>
          </a:bodyPr>
          <a:lstStyle/>
          <a:p>
            <a:r>
              <a:rPr lang="en-US" sz="1400" dirty="0" smtClean="0"/>
              <a:t>Our value systems and integrity have been our key growth drivers</a:t>
            </a:r>
          </a:p>
          <a:p>
            <a:endParaRPr lang="en-US" sz="1400" dirty="0" smtClean="0"/>
          </a:p>
          <a:p>
            <a:r>
              <a:rPr lang="en-US" sz="1400" dirty="0" smtClean="0"/>
              <a:t>The key delivery parameters are - </a:t>
            </a:r>
          </a:p>
          <a:p>
            <a:r>
              <a:rPr lang="en-US" sz="1400" dirty="0" smtClean="0"/>
              <a:t>Confidentiality</a:t>
            </a:r>
          </a:p>
          <a:p>
            <a:r>
              <a:rPr lang="en-US" sz="1400" dirty="0" smtClean="0"/>
              <a:t>Reliability</a:t>
            </a:r>
          </a:p>
          <a:p>
            <a:r>
              <a:rPr lang="en-US" sz="1400" dirty="0" smtClean="0"/>
              <a:t>Professional </a:t>
            </a:r>
            <a:r>
              <a:rPr lang="en-IN" sz="1400" dirty="0" smtClean="0"/>
              <a:t>Scepticism</a:t>
            </a:r>
            <a:endParaRPr lang="en-US" sz="1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4338"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71470" y="71414"/>
            <a:ext cx="45212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endParaRPr lang="es-HN" sz="4930" b="1" dirty="0" smtClean="0">
              <a:solidFill>
                <a:schemeClr val="tx1">
                  <a:lumMod val="75000"/>
                  <a:lumOff val="25000"/>
                </a:schemeClr>
              </a:solidFill>
              <a:latin typeface="Rockwell" pitchFamily="18" charset="0"/>
            </a:endParaRPr>
          </a:p>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SOMETHING</a:t>
            </a:r>
            <a:endParaRPr lang="es-HN" sz="4930" b="1" dirty="0" smtClean="0">
              <a:solidFill>
                <a:srgbClr val="FFC000"/>
              </a:solidFill>
              <a:latin typeface="Rockwell" pitchFamily="18" charset="0"/>
            </a:endParaRPr>
          </a:p>
        </p:txBody>
      </p:sp>
      <p:sp>
        <p:nvSpPr>
          <p:cNvPr id="20" name="1 Título"/>
          <p:cNvSpPr txBox="1">
            <a:spLocks/>
          </p:cNvSpPr>
          <p:nvPr/>
        </p:nvSpPr>
        <p:spPr>
          <a:xfrm>
            <a:off x="2488423" y="342896"/>
            <a:ext cx="7124720" cy="1157278"/>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endParaRPr lang="es-HN" b="1" dirty="0" smtClean="0">
              <a:solidFill>
                <a:srgbClr val="FFC000"/>
              </a:solidFill>
              <a:latin typeface="Rockwell" pitchFamily="18" charset="0"/>
            </a:endParaRPr>
          </a:p>
          <a:p>
            <a:pPr algn="l" fontAlgn="auto">
              <a:lnSpc>
                <a:spcPts val="5760"/>
              </a:lnSpc>
              <a:spcBef>
                <a:spcPts val="0"/>
              </a:spcBef>
              <a:spcAft>
                <a:spcPts val="0"/>
              </a:spcAft>
              <a:defRPr/>
            </a:pPr>
            <a:r>
              <a:rPr lang="es-HN" b="1" dirty="0" smtClean="0">
                <a:solidFill>
                  <a:srgbClr val="FFC000"/>
                </a:solidFill>
                <a:latin typeface="Rockwell" pitchFamily="18" charset="0"/>
              </a:rPr>
              <a:t>ON OUR KEY TEAM</a:t>
            </a:r>
          </a:p>
        </p:txBody>
      </p:sp>
      <p:pic>
        <p:nvPicPr>
          <p:cNvPr id="14348"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9"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50"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smtClean="0">
                <a:solidFill>
                  <a:srgbClr val="FFC000"/>
                </a:solidFill>
              </a:rPr>
              <a:t>3</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4353"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4"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5"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6"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1 Título"/>
          <p:cNvSpPr txBox="1">
            <a:spLocks/>
          </p:cNvSpPr>
          <p:nvPr/>
        </p:nvSpPr>
        <p:spPr bwMode="auto">
          <a:xfrm>
            <a:off x="635795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19" name="TextBox 18"/>
          <p:cNvSpPr txBox="1"/>
          <p:nvPr/>
        </p:nvSpPr>
        <p:spPr>
          <a:xfrm>
            <a:off x="142844" y="1363990"/>
            <a:ext cx="8858312" cy="4339650"/>
          </a:xfrm>
          <a:prstGeom prst="rect">
            <a:avLst/>
          </a:prstGeom>
          <a:noFill/>
        </p:spPr>
        <p:txBody>
          <a:bodyPr wrap="square" rtlCol="0">
            <a:spAutoFit/>
          </a:bodyPr>
          <a:lstStyle/>
          <a:p>
            <a:endParaRPr lang="en-US" sz="1200" b="1" dirty="0" smtClean="0"/>
          </a:p>
          <a:p>
            <a:endParaRPr lang="en-US" sz="1200" b="1" dirty="0" smtClean="0"/>
          </a:p>
          <a:p>
            <a:r>
              <a:rPr lang="en-US" sz="1200" b="1" dirty="0" smtClean="0"/>
              <a:t>Ravindra Kumar Agarwal | CA, DISA, CISA, CFE (USA), Valuation</a:t>
            </a:r>
            <a:endParaRPr lang="en-IN" sz="1200" dirty="0" smtClean="0"/>
          </a:p>
          <a:p>
            <a:r>
              <a:rPr lang="en-US" sz="1200" dirty="0" smtClean="0"/>
              <a:t>The founder partner of RADS &amp; Co. and an expert with more than two decades of experience and knowledge in areas of Audit and  Assurance, Direct Taxation, Financial Consulting, Re-structuring ,Strategic Business Decision Making and FCRA Services. He has a sound and specialized knowledge with respect to functioning of Social Service Organizations and regulations having impact on such organizations. He has also been a faculty member for the ICAI and an arbitrator for the United Stock Exchange</a:t>
            </a:r>
            <a:endParaRPr lang="en-US" sz="1200" b="1" dirty="0" smtClean="0">
              <a:solidFill>
                <a:srgbClr val="FF0000"/>
              </a:solidFill>
            </a:endParaRPr>
          </a:p>
          <a:p>
            <a:endParaRPr lang="en-US" sz="1200" dirty="0" smtClean="0"/>
          </a:p>
          <a:p>
            <a:endParaRPr lang="en-US" sz="1200" dirty="0" smtClean="0"/>
          </a:p>
          <a:p>
            <a:r>
              <a:rPr lang="en-US" sz="1200" b="1" dirty="0" smtClean="0"/>
              <a:t>Anand Kumar Garg | CA, DISA</a:t>
            </a:r>
            <a:endParaRPr lang="en-IN" sz="1200" dirty="0" smtClean="0"/>
          </a:p>
          <a:p>
            <a:r>
              <a:rPr lang="en-US" sz="1200" dirty="0" smtClean="0"/>
              <a:t>With nearly two decades of experience, in areas of Auditing and Assurance, Accounting and Finance, Taxation, Company Law matters he has been instrumental in the successful execution of key business transactions. He also has a vast experience in the field of Merger and Acquisition and Amalgamations.</a:t>
            </a:r>
          </a:p>
          <a:p>
            <a:endParaRPr lang="en-US" sz="1200" dirty="0" smtClean="0"/>
          </a:p>
          <a:p>
            <a:endParaRPr lang="en-US" sz="1200" b="1" dirty="0" smtClean="0"/>
          </a:p>
          <a:p>
            <a:r>
              <a:rPr lang="en-US" sz="1200" b="1" dirty="0" err="1" smtClean="0"/>
              <a:t>Dhiraj</a:t>
            </a:r>
            <a:r>
              <a:rPr lang="en-US" sz="1200" b="1" dirty="0" smtClean="0"/>
              <a:t> </a:t>
            </a:r>
            <a:r>
              <a:rPr lang="en-US" sz="1200" b="1" dirty="0"/>
              <a:t>Kumar Agarwal | CA, Valuation</a:t>
            </a:r>
            <a:endParaRPr lang="en-IN" sz="1200" dirty="0"/>
          </a:p>
          <a:p>
            <a:r>
              <a:rPr lang="en-US" sz="1200" dirty="0" smtClean="0"/>
              <a:t>Has </a:t>
            </a:r>
            <a:r>
              <a:rPr lang="en-US" sz="1200" dirty="0"/>
              <a:t>a prior working experience at Price </a:t>
            </a:r>
            <a:r>
              <a:rPr lang="en-US" sz="1200" dirty="0" smtClean="0"/>
              <a:t>Waterhouse, Kolkata. He expertise in the areas </a:t>
            </a:r>
            <a:r>
              <a:rPr lang="en-US" sz="1200" dirty="0"/>
              <a:t>of  Auditing and Assurance, Accounting and Finance, Company Law matters, Managerial and Financial Consultancy, Due – Diligence, Systems and Processes, Management Reporting and </a:t>
            </a:r>
            <a:r>
              <a:rPr lang="en-US" sz="1200" dirty="0" smtClean="0"/>
              <a:t>Outsourcing.</a:t>
            </a:r>
          </a:p>
          <a:p>
            <a:endParaRPr lang="en-US" sz="1200" dirty="0" smtClean="0"/>
          </a:p>
          <a:p>
            <a:endParaRPr lang="en-IN" sz="1200" dirty="0"/>
          </a:p>
          <a:p>
            <a:endParaRPr lang="en-US" sz="1200" dirty="0" smtClean="0"/>
          </a:p>
          <a:p>
            <a:endParaRPr lang="en-US" sz="1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4338"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71470" y="71414"/>
            <a:ext cx="45212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endParaRPr lang="es-HN" sz="4930" b="1" dirty="0" smtClean="0">
              <a:solidFill>
                <a:schemeClr val="tx1">
                  <a:lumMod val="75000"/>
                  <a:lumOff val="25000"/>
                </a:schemeClr>
              </a:solidFill>
              <a:latin typeface="Rockwell" pitchFamily="18" charset="0"/>
            </a:endParaRPr>
          </a:p>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SOMETHING</a:t>
            </a:r>
            <a:endParaRPr lang="es-HN" sz="4930" b="1" dirty="0" smtClean="0">
              <a:solidFill>
                <a:srgbClr val="FFC000"/>
              </a:solidFill>
              <a:latin typeface="Rockwell" pitchFamily="18" charset="0"/>
            </a:endParaRPr>
          </a:p>
        </p:txBody>
      </p:sp>
      <p:sp>
        <p:nvSpPr>
          <p:cNvPr id="20" name="1 Título"/>
          <p:cNvSpPr txBox="1">
            <a:spLocks/>
          </p:cNvSpPr>
          <p:nvPr/>
        </p:nvSpPr>
        <p:spPr>
          <a:xfrm>
            <a:off x="2195736" y="342896"/>
            <a:ext cx="7124720" cy="1157278"/>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endParaRPr lang="es-HN" b="1" dirty="0" smtClean="0">
              <a:solidFill>
                <a:srgbClr val="FFC000"/>
              </a:solidFill>
              <a:latin typeface="Rockwell" pitchFamily="18" charset="0"/>
            </a:endParaRPr>
          </a:p>
          <a:p>
            <a:pPr algn="l" fontAlgn="auto">
              <a:lnSpc>
                <a:spcPts val="5760"/>
              </a:lnSpc>
              <a:spcBef>
                <a:spcPts val="0"/>
              </a:spcBef>
              <a:spcAft>
                <a:spcPts val="0"/>
              </a:spcAft>
              <a:defRPr/>
            </a:pPr>
            <a:r>
              <a:rPr lang="es-HN" b="1" dirty="0" smtClean="0">
                <a:solidFill>
                  <a:srgbClr val="FFC000"/>
                </a:solidFill>
                <a:latin typeface="Rockwell" pitchFamily="18" charset="0"/>
              </a:rPr>
              <a:t>ON OUR KEY TEAM</a:t>
            </a:r>
          </a:p>
        </p:txBody>
      </p:sp>
      <p:pic>
        <p:nvPicPr>
          <p:cNvPr id="14348"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9"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50"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a:solidFill>
                  <a:srgbClr val="FFC000"/>
                </a:solidFill>
              </a:rPr>
              <a:t>4</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4353"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4"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5"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56"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1 Título"/>
          <p:cNvSpPr txBox="1">
            <a:spLocks/>
          </p:cNvSpPr>
          <p:nvPr/>
        </p:nvSpPr>
        <p:spPr bwMode="auto">
          <a:xfrm>
            <a:off x="635795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19" name="TextBox 18"/>
          <p:cNvSpPr txBox="1"/>
          <p:nvPr/>
        </p:nvSpPr>
        <p:spPr>
          <a:xfrm>
            <a:off x="142844" y="1428736"/>
            <a:ext cx="8858312" cy="4524315"/>
          </a:xfrm>
          <a:prstGeom prst="rect">
            <a:avLst/>
          </a:prstGeom>
          <a:noFill/>
        </p:spPr>
        <p:txBody>
          <a:bodyPr wrap="square" rtlCol="0">
            <a:spAutoFit/>
          </a:bodyPr>
          <a:lstStyle/>
          <a:p>
            <a:endParaRPr lang="en-IN" sz="1200" b="1" dirty="0" smtClean="0"/>
          </a:p>
          <a:p>
            <a:r>
              <a:rPr lang="en-IN" sz="1200" b="1" dirty="0" err="1" smtClean="0"/>
              <a:t>Dishant</a:t>
            </a:r>
            <a:r>
              <a:rPr lang="en-IN" sz="1200" b="1" dirty="0" smtClean="0"/>
              <a:t> </a:t>
            </a:r>
            <a:r>
              <a:rPr lang="en-IN" sz="1200" b="1" dirty="0" err="1" smtClean="0"/>
              <a:t>Derolia</a:t>
            </a:r>
            <a:r>
              <a:rPr lang="en-IN" sz="1200" b="1" dirty="0" smtClean="0"/>
              <a:t> | CA</a:t>
            </a:r>
          </a:p>
          <a:p>
            <a:endParaRPr lang="en-IN" sz="1200" b="1" dirty="0" smtClean="0"/>
          </a:p>
          <a:p>
            <a:r>
              <a:rPr lang="en-US" sz="1200" dirty="0" smtClean="0"/>
              <a:t>He has been associated with RADS from past 10 years. Has a strong working experience in areas of  Auditing and Assurance, Accounting and Finance, Company Law matters, Managerial and Financial Consultancy and Management Reporting</a:t>
            </a:r>
            <a:endParaRPr lang="en-IN" sz="1200" dirty="0" smtClean="0"/>
          </a:p>
          <a:p>
            <a:endParaRPr lang="en-IN" sz="1200" b="1" dirty="0" smtClean="0"/>
          </a:p>
          <a:p>
            <a:r>
              <a:rPr lang="en-IN" sz="1200" b="1" dirty="0" err="1" smtClean="0"/>
              <a:t>Ashis</a:t>
            </a:r>
            <a:r>
              <a:rPr lang="en-IN" sz="1200" b="1" dirty="0" smtClean="0"/>
              <a:t> </a:t>
            </a:r>
            <a:r>
              <a:rPr lang="en-IN" sz="1200" b="1" dirty="0" err="1" smtClean="0"/>
              <a:t>Agarwal</a:t>
            </a:r>
            <a:r>
              <a:rPr lang="en-IN" sz="1200" b="1" dirty="0" smtClean="0"/>
              <a:t> | CA</a:t>
            </a:r>
          </a:p>
          <a:p>
            <a:endParaRPr lang="en-IN" sz="1200" b="1" dirty="0" smtClean="0"/>
          </a:p>
          <a:p>
            <a:r>
              <a:rPr lang="en-IN" sz="1200" dirty="0" smtClean="0"/>
              <a:t>Has a prior working experience at Tata Steel as a Manager – Accounts and Taxation. He has been associated with RADS for over 9 years, having core competency and expertise in  Audit and  Assurance of NGOs, Direct Taxation, FCRA Matters, Accounting and Book Keeping Records.</a:t>
            </a:r>
          </a:p>
          <a:p>
            <a:endParaRPr lang="en-IN" sz="1200" dirty="0" smtClean="0"/>
          </a:p>
          <a:p>
            <a:r>
              <a:rPr lang="en-IN" sz="1200" b="1" dirty="0" err="1" smtClean="0"/>
              <a:t>Sourabh</a:t>
            </a:r>
            <a:r>
              <a:rPr lang="en-IN" sz="1200" b="1" dirty="0" smtClean="0"/>
              <a:t> </a:t>
            </a:r>
            <a:r>
              <a:rPr lang="en-IN" sz="1200" b="1" dirty="0" err="1" smtClean="0"/>
              <a:t>Mittal</a:t>
            </a:r>
            <a:r>
              <a:rPr lang="en-IN" sz="1200" b="1" dirty="0" smtClean="0"/>
              <a:t> </a:t>
            </a:r>
            <a:r>
              <a:rPr lang="en-IN" sz="1200" b="1" dirty="0"/>
              <a:t>| </a:t>
            </a:r>
            <a:r>
              <a:rPr lang="en-IN" sz="1200" b="1" dirty="0" smtClean="0"/>
              <a:t>CA</a:t>
            </a:r>
          </a:p>
          <a:p>
            <a:endParaRPr lang="en-US" sz="1200" b="1" dirty="0" smtClean="0"/>
          </a:p>
          <a:p>
            <a:r>
              <a:rPr lang="en-US" sz="1200" dirty="0" smtClean="0"/>
              <a:t>He has been associated with RADS from past 3 years. Has </a:t>
            </a:r>
            <a:r>
              <a:rPr lang="en-US" sz="1200" dirty="0"/>
              <a:t>a </a:t>
            </a:r>
            <a:r>
              <a:rPr lang="en-US" sz="1200" dirty="0" smtClean="0"/>
              <a:t>strong working experience </a:t>
            </a:r>
            <a:r>
              <a:rPr lang="en-US" sz="1200" dirty="0"/>
              <a:t>in areas of  Auditing and Assurance, Accounting and Finance, Company Law matters, Managerial and Financial </a:t>
            </a:r>
            <a:r>
              <a:rPr lang="en-US" sz="1200" dirty="0" smtClean="0"/>
              <a:t>Consultancy and Management Reporting</a:t>
            </a:r>
            <a:endParaRPr lang="en-IN" sz="1200" dirty="0"/>
          </a:p>
          <a:p>
            <a:endParaRPr lang="en-US" sz="1200" dirty="0"/>
          </a:p>
          <a:p>
            <a:r>
              <a:rPr lang="en-US" sz="1200" b="1" dirty="0" smtClean="0"/>
              <a:t>Manish </a:t>
            </a:r>
            <a:r>
              <a:rPr lang="en-US" sz="1200" b="1" dirty="0"/>
              <a:t>Agarwal | CA, </a:t>
            </a:r>
            <a:r>
              <a:rPr lang="en-US" sz="1200" b="1" dirty="0" smtClean="0"/>
              <a:t>Valuation</a:t>
            </a:r>
            <a:endParaRPr lang="en-IN" sz="1200" dirty="0"/>
          </a:p>
          <a:p>
            <a:endParaRPr lang="en-US" sz="1200" dirty="0" smtClean="0"/>
          </a:p>
          <a:p>
            <a:r>
              <a:rPr lang="en-US" sz="1200" dirty="0" smtClean="0"/>
              <a:t>He has been working with RADS from past 10 years and has core competency in building and carrying out outsourcing assignments for FMCG companies which involves huge manpower. Has </a:t>
            </a:r>
            <a:r>
              <a:rPr lang="en-US" sz="1200" dirty="0"/>
              <a:t>experience in areas of </a:t>
            </a:r>
            <a:r>
              <a:rPr lang="en-US" sz="1200" dirty="0" smtClean="0"/>
              <a:t>Auditing </a:t>
            </a:r>
            <a:r>
              <a:rPr lang="en-US" sz="1200" dirty="0"/>
              <a:t>and Assurance, Accounting and Finance, </a:t>
            </a:r>
            <a:r>
              <a:rPr lang="en-US" sz="1200" dirty="0" smtClean="0"/>
              <a:t>Managerial </a:t>
            </a:r>
            <a:r>
              <a:rPr lang="en-US" sz="1200" dirty="0"/>
              <a:t>and Financial </a:t>
            </a:r>
            <a:r>
              <a:rPr lang="en-US" sz="1200" dirty="0" smtClean="0"/>
              <a:t>Consultancy and Management Reporting.</a:t>
            </a:r>
            <a:endParaRPr lang="en-IN" sz="1200" dirty="0"/>
          </a:p>
          <a:p>
            <a:endParaRPr lang="en-IN" sz="1200" dirty="0"/>
          </a:p>
          <a:p>
            <a:endParaRPr lang="en-US" sz="1200" dirty="0" smtClean="0"/>
          </a:p>
        </p:txBody>
      </p:sp>
    </p:spTree>
    <p:extLst>
      <p:ext uri="{BB962C8B-B14F-4D97-AF65-F5344CB8AC3E}">
        <p14:creationId xmlns="" xmlns:p14="http://schemas.microsoft.com/office/powerpoint/2010/main" val="2794765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6386"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OUR</a:t>
            </a:r>
            <a:endParaRPr lang="es-HN" sz="4930" b="1" dirty="0" smtClean="0">
              <a:solidFill>
                <a:srgbClr val="FFC000"/>
              </a:solidFill>
              <a:latin typeface="Rockwell" pitchFamily="18" charset="0"/>
            </a:endParaRPr>
          </a:p>
        </p:txBody>
      </p:sp>
      <p:sp>
        <p:nvSpPr>
          <p:cNvPr id="20" name="1 Título"/>
          <p:cNvSpPr txBox="1">
            <a:spLocks/>
          </p:cNvSpPr>
          <p:nvPr/>
        </p:nvSpPr>
        <p:spPr>
          <a:xfrm>
            <a:off x="1071538" y="636574"/>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3600" b="1" dirty="0" smtClean="0">
                <a:solidFill>
                  <a:schemeClr val="tx1">
                    <a:lumMod val="75000"/>
                    <a:lumOff val="25000"/>
                  </a:schemeClr>
                </a:solidFill>
                <a:latin typeface="Rockwell" pitchFamily="18" charset="0"/>
              </a:rPr>
              <a:t>      </a:t>
            </a:r>
            <a:r>
              <a:rPr lang="es-HN" sz="3600" b="1" dirty="0" smtClean="0">
                <a:solidFill>
                  <a:srgbClr val="FFC000"/>
                </a:solidFill>
                <a:latin typeface="Rockwell" pitchFamily="18" charset="0"/>
              </a:rPr>
              <a:t>SERVICES</a:t>
            </a:r>
          </a:p>
        </p:txBody>
      </p:sp>
      <p:pic>
        <p:nvPicPr>
          <p:cNvPr id="16392"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3"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4"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a:solidFill>
                  <a:srgbClr val="FFC000"/>
                </a:solidFill>
              </a:rPr>
              <a:t>5</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6397"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8"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9"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400"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2 Marcador de contenido"/>
          <p:cNvSpPr txBox="1">
            <a:spLocks/>
          </p:cNvSpPr>
          <p:nvPr/>
        </p:nvSpPr>
        <p:spPr>
          <a:xfrm>
            <a:off x="441325" y="1989138"/>
            <a:ext cx="828675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endParaRPr lang="es-ES" sz="1200" dirty="0">
              <a:solidFill>
                <a:schemeClr val="tx1">
                  <a:lumMod val="50000"/>
                  <a:lumOff val="50000"/>
                </a:schemeClr>
              </a:solidFill>
            </a:endParaRPr>
          </a:p>
        </p:txBody>
      </p:sp>
      <p:sp>
        <p:nvSpPr>
          <p:cNvPr id="34" name="1 Título"/>
          <p:cNvSpPr txBox="1">
            <a:spLocks/>
          </p:cNvSpPr>
          <p:nvPr/>
        </p:nvSpPr>
        <p:spPr bwMode="auto">
          <a:xfrm>
            <a:off x="642942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35" name="TextBox 34"/>
          <p:cNvSpPr txBox="1"/>
          <p:nvPr/>
        </p:nvSpPr>
        <p:spPr>
          <a:xfrm>
            <a:off x="214282" y="1818396"/>
            <a:ext cx="8318158" cy="3939540"/>
          </a:xfrm>
          <a:prstGeom prst="rect">
            <a:avLst/>
          </a:prstGeom>
          <a:noFill/>
        </p:spPr>
        <p:txBody>
          <a:bodyPr wrap="square" rtlCol="0">
            <a:spAutoFit/>
          </a:bodyPr>
          <a:lstStyle/>
          <a:p>
            <a:r>
              <a:rPr lang="en-US" b="1" dirty="0" smtClean="0"/>
              <a:t>Assurance and Transaction Advisory:</a:t>
            </a:r>
          </a:p>
          <a:p>
            <a:endParaRPr lang="en-US" b="1" dirty="0" smtClean="0"/>
          </a:p>
          <a:p>
            <a:r>
              <a:rPr lang="en-US" b="1" dirty="0" smtClean="0"/>
              <a:t>Audit and Assurance</a:t>
            </a:r>
          </a:p>
          <a:p>
            <a:r>
              <a:rPr lang="en-US" sz="1200" b="1" dirty="0" smtClean="0"/>
              <a:t>Statutory | Tax | Internal I Risk</a:t>
            </a:r>
            <a:endParaRPr lang="en-IN" sz="1200" b="1" dirty="0" smtClean="0"/>
          </a:p>
          <a:p>
            <a:endParaRPr lang="en-IN" sz="1100" dirty="0" smtClean="0"/>
          </a:p>
          <a:p>
            <a:r>
              <a:rPr lang="en-IN" sz="1100" dirty="0" smtClean="0"/>
              <a:t>Our audit approach, at the leading edge of best practice, is tailored to suit the size and nature of your organisation and draws upon our extensive industry knowledge. Our deep understanding of regulation and legislation means we can also help with complex reporting issues.</a:t>
            </a:r>
          </a:p>
          <a:p>
            <a:r>
              <a:rPr lang="en-IN" sz="1100" dirty="0" smtClean="0"/>
              <a:t>We have the experience necessary to help you with complex financial accounting issues in the development of financial and non-financial performance reporting, responding to need of greater transparency, improved corporate governance and business models.</a:t>
            </a:r>
          </a:p>
          <a:p>
            <a:endParaRPr lang="en-US" sz="1100" dirty="0">
              <a:solidFill>
                <a:schemeClr val="bg1">
                  <a:lumMod val="50000"/>
                </a:schemeClr>
              </a:solidFill>
            </a:endParaRPr>
          </a:p>
          <a:p>
            <a:endParaRPr lang="en-US" sz="1100" dirty="0" smtClean="0">
              <a:solidFill>
                <a:schemeClr val="bg1">
                  <a:lumMod val="50000"/>
                </a:schemeClr>
              </a:solidFill>
            </a:endParaRPr>
          </a:p>
          <a:p>
            <a:r>
              <a:rPr lang="en-US" b="1" dirty="0"/>
              <a:t>Transactions</a:t>
            </a:r>
          </a:p>
          <a:p>
            <a:r>
              <a:rPr lang="en-US" sz="1200" b="1" dirty="0"/>
              <a:t>Valuation | Restructuring | Business Modeling | Transaction Support</a:t>
            </a:r>
          </a:p>
          <a:p>
            <a:endParaRPr lang="en-US" sz="1100" dirty="0"/>
          </a:p>
          <a:p>
            <a:r>
              <a:rPr lang="en-IN" sz="1100" dirty="0"/>
              <a:t>We are valued for our ability to quickly identify problems, gain cooperation, develop viable solutions, and implement them with sensitivity and precision. </a:t>
            </a:r>
            <a:endParaRPr lang="en-US" sz="1100" dirty="0"/>
          </a:p>
          <a:p>
            <a:r>
              <a:rPr lang="en-US" sz="1100" dirty="0" smtClean="0"/>
              <a:t>We </a:t>
            </a:r>
            <a:r>
              <a:rPr lang="en-US" sz="1100" dirty="0"/>
              <a:t>also assist in supporting the target companies meet their diligence requirements and  assist in identifying synergies, potential opportunities, negotiate terms, and post deal integration and compliance process.</a:t>
            </a:r>
            <a:endParaRPr lang="en-IN" sz="1100" dirty="0"/>
          </a:p>
          <a:p>
            <a:endParaRPr lang="en-IN" sz="1100" dirty="0">
              <a:solidFill>
                <a:schemeClr val="bg1">
                  <a:lumMod val="50000"/>
                </a:schemeClr>
              </a:solidFill>
            </a:endParaRPr>
          </a:p>
        </p:txBody>
      </p:sp>
      <p:sp>
        <p:nvSpPr>
          <p:cNvPr id="39" name="TextBox 38"/>
          <p:cNvSpPr txBox="1"/>
          <p:nvPr/>
        </p:nvSpPr>
        <p:spPr>
          <a:xfrm>
            <a:off x="3214678" y="1785926"/>
            <a:ext cx="2928958" cy="430887"/>
          </a:xfrm>
          <a:prstGeom prst="rect">
            <a:avLst/>
          </a:prstGeom>
          <a:noFill/>
        </p:spPr>
        <p:txBody>
          <a:bodyPr wrap="square" rtlCol="0">
            <a:spAutoFit/>
          </a:bodyPr>
          <a:lstStyle/>
          <a:p>
            <a:endParaRPr lang="en-US" sz="1100" dirty="0" smtClean="0">
              <a:solidFill>
                <a:schemeClr val="bg1">
                  <a:lumMod val="50000"/>
                </a:schemeClr>
              </a:solidFill>
            </a:endParaRPr>
          </a:p>
          <a:p>
            <a:endParaRPr lang="en-IN" sz="11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38"/>
                                        </p:tgtEl>
                                        <p:attrNameLst>
                                          <p:attrName>style.visibility</p:attrName>
                                        </p:attrNameLst>
                                      </p:cBhvr>
                                      <p:to>
                                        <p:strVal val="visible"/>
                                      </p:to>
                                    </p:set>
                                    <p:animEffect transition="in" filter="fade">
                                      <p:cBhvr>
                                        <p:cTn id="1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6386"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OUR</a:t>
            </a:r>
            <a:endParaRPr lang="es-HN" sz="4930" b="1" dirty="0" smtClean="0">
              <a:solidFill>
                <a:srgbClr val="FFC000"/>
              </a:solidFill>
              <a:latin typeface="Rockwell" pitchFamily="18" charset="0"/>
            </a:endParaRPr>
          </a:p>
        </p:txBody>
      </p:sp>
      <p:sp>
        <p:nvSpPr>
          <p:cNvPr id="20" name="1 Título"/>
          <p:cNvSpPr txBox="1">
            <a:spLocks/>
          </p:cNvSpPr>
          <p:nvPr/>
        </p:nvSpPr>
        <p:spPr>
          <a:xfrm>
            <a:off x="1071538" y="636574"/>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3600" b="1" dirty="0" smtClean="0">
                <a:solidFill>
                  <a:schemeClr val="tx1">
                    <a:lumMod val="75000"/>
                    <a:lumOff val="25000"/>
                  </a:schemeClr>
                </a:solidFill>
                <a:latin typeface="Rockwell" pitchFamily="18" charset="0"/>
              </a:rPr>
              <a:t>      </a:t>
            </a:r>
            <a:r>
              <a:rPr lang="es-HN" sz="3600" b="1" dirty="0" smtClean="0">
                <a:solidFill>
                  <a:srgbClr val="FFC000"/>
                </a:solidFill>
                <a:latin typeface="Rockwell" pitchFamily="18" charset="0"/>
              </a:rPr>
              <a:t>SERVICES</a:t>
            </a:r>
          </a:p>
        </p:txBody>
      </p:sp>
      <p:pic>
        <p:nvPicPr>
          <p:cNvPr id="16392"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3"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4"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a:solidFill>
                  <a:srgbClr val="FFC000"/>
                </a:solidFill>
              </a:rPr>
              <a:t>6</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6397"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8"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9"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400"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2 Marcador de contenido"/>
          <p:cNvSpPr txBox="1">
            <a:spLocks/>
          </p:cNvSpPr>
          <p:nvPr/>
        </p:nvSpPr>
        <p:spPr>
          <a:xfrm>
            <a:off x="441325" y="1989138"/>
            <a:ext cx="828675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endParaRPr lang="es-ES" sz="1200" dirty="0">
              <a:solidFill>
                <a:schemeClr val="tx1">
                  <a:lumMod val="50000"/>
                  <a:lumOff val="50000"/>
                </a:schemeClr>
              </a:solidFill>
            </a:endParaRPr>
          </a:p>
        </p:txBody>
      </p:sp>
      <p:sp>
        <p:nvSpPr>
          <p:cNvPr id="34" name="1 Título"/>
          <p:cNvSpPr txBox="1">
            <a:spLocks/>
          </p:cNvSpPr>
          <p:nvPr/>
        </p:nvSpPr>
        <p:spPr bwMode="auto">
          <a:xfrm>
            <a:off x="642942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35" name="TextBox 34"/>
          <p:cNvSpPr txBox="1"/>
          <p:nvPr/>
        </p:nvSpPr>
        <p:spPr>
          <a:xfrm>
            <a:off x="214282" y="1818396"/>
            <a:ext cx="8318158" cy="430887"/>
          </a:xfrm>
          <a:prstGeom prst="rect">
            <a:avLst/>
          </a:prstGeom>
          <a:noFill/>
        </p:spPr>
        <p:txBody>
          <a:bodyPr wrap="square" rtlCol="0">
            <a:spAutoFit/>
          </a:bodyPr>
          <a:lstStyle/>
          <a:p>
            <a:endParaRPr lang="en-IN" sz="1100" dirty="0">
              <a:solidFill>
                <a:schemeClr val="bg1">
                  <a:lumMod val="50000"/>
                </a:schemeClr>
              </a:solidFill>
            </a:endParaRPr>
          </a:p>
          <a:p>
            <a:endParaRPr lang="en-IN" sz="1100" dirty="0">
              <a:solidFill>
                <a:schemeClr val="bg1">
                  <a:lumMod val="50000"/>
                </a:schemeClr>
              </a:solidFill>
            </a:endParaRPr>
          </a:p>
        </p:txBody>
      </p:sp>
      <p:sp>
        <p:nvSpPr>
          <p:cNvPr id="39" name="TextBox 38"/>
          <p:cNvSpPr txBox="1"/>
          <p:nvPr/>
        </p:nvSpPr>
        <p:spPr>
          <a:xfrm>
            <a:off x="3214678" y="1785926"/>
            <a:ext cx="2928958" cy="430887"/>
          </a:xfrm>
          <a:prstGeom prst="rect">
            <a:avLst/>
          </a:prstGeom>
          <a:noFill/>
        </p:spPr>
        <p:txBody>
          <a:bodyPr wrap="square" rtlCol="0">
            <a:spAutoFit/>
          </a:bodyPr>
          <a:lstStyle/>
          <a:p>
            <a:endParaRPr lang="en-US" sz="1100" dirty="0" smtClean="0">
              <a:solidFill>
                <a:schemeClr val="bg1">
                  <a:lumMod val="50000"/>
                </a:schemeClr>
              </a:solidFill>
            </a:endParaRPr>
          </a:p>
          <a:p>
            <a:endParaRPr lang="en-IN" sz="1100" dirty="0" smtClean="0">
              <a:solidFill>
                <a:schemeClr val="bg1">
                  <a:lumMod val="50000"/>
                </a:schemeClr>
              </a:solidFill>
            </a:endParaRPr>
          </a:p>
        </p:txBody>
      </p:sp>
      <p:sp>
        <p:nvSpPr>
          <p:cNvPr id="2" name="TextBox 1"/>
          <p:cNvSpPr txBox="1"/>
          <p:nvPr/>
        </p:nvSpPr>
        <p:spPr>
          <a:xfrm>
            <a:off x="323528" y="1881986"/>
            <a:ext cx="8329612" cy="3939540"/>
          </a:xfrm>
          <a:prstGeom prst="rect">
            <a:avLst/>
          </a:prstGeom>
          <a:noFill/>
        </p:spPr>
        <p:txBody>
          <a:bodyPr wrap="square" rtlCol="0">
            <a:spAutoFit/>
          </a:bodyPr>
          <a:lstStyle/>
          <a:p>
            <a:r>
              <a:rPr lang="en-US" b="1" dirty="0"/>
              <a:t>Systems and </a:t>
            </a:r>
            <a:r>
              <a:rPr lang="en-US" b="1" dirty="0" smtClean="0"/>
              <a:t>Processes</a:t>
            </a:r>
          </a:p>
          <a:p>
            <a:r>
              <a:rPr lang="en-US" sz="1400" b="1" dirty="0" smtClean="0"/>
              <a:t>Design </a:t>
            </a:r>
            <a:r>
              <a:rPr lang="en-US" sz="1400" b="1" dirty="0"/>
              <a:t>| Evaluate | Implement</a:t>
            </a:r>
            <a:endParaRPr lang="en-IN" sz="1400" b="1" dirty="0"/>
          </a:p>
          <a:p>
            <a:endParaRPr lang="en-IN" dirty="0"/>
          </a:p>
          <a:p>
            <a:pPr lvl="0"/>
            <a:r>
              <a:rPr lang="en-US" sz="1200" dirty="0"/>
              <a:t>We focus on understanding, evaluating and validating the existing processes of the organization with a perspective of maximizing efficiency and strengthening internal controls.</a:t>
            </a:r>
          </a:p>
          <a:p>
            <a:pPr lvl="0"/>
            <a:r>
              <a:rPr lang="en-US" sz="1200" dirty="0" smtClean="0"/>
              <a:t>We </a:t>
            </a:r>
            <a:r>
              <a:rPr lang="en-US" sz="1200" dirty="0"/>
              <a:t>identify control lapses and performance improvement measures, discuss with the management and implementing suggestions / findings</a:t>
            </a:r>
            <a:r>
              <a:rPr lang="en-US" sz="1200" dirty="0" smtClean="0"/>
              <a:t>.</a:t>
            </a:r>
          </a:p>
          <a:p>
            <a:pPr lvl="0"/>
            <a:endParaRPr lang="en-US" dirty="0">
              <a:solidFill>
                <a:schemeClr val="bg1">
                  <a:lumMod val="50000"/>
                </a:schemeClr>
              </a:solidFill>
            </a:endParaRPr>
          </a:p>
          <a:p>
            <a:r>
              <a:rPr lang="en-US" b="1" dirty="0"/>
              <a:t>Management Reporting </a:t>
            </a:r>
            <a:r>
              <a:rPr lang="en-US" b="1" dirty="0" smtClean="0"/>
              <a:t>Systems</a:t>
            </a:r>
          </a:p>
          <a:p>
            <a:r>
              <a:rPr lang="en-US" sz="1400" b="1" dirty="0" smtClean="0"/>
              <a:t>Design </a:t>
            </a:r>
            <a:r>
              <a:rPr lang="en-US" sz="1400" b="1" dirty="0"/>
              <a:t>| Implement</a:t>
            </a:r>
          </a:p>
          <a:p>
            <a:endParaRPr lang="en-US" sz="1200" dirty="0"/>
          </a:p>
          <a:p>
            <a:pPr lvl="0"/>
            <a:r>
              <a:rPr lang="en-US" sz="1200" dirty="0"/>
              <a:t>Based  on understanding of the business processes and cycles, management perspectives, key performance indicators,  profit / cost </a:t>
            </a:r>
            <a:r>
              <a:rPr lang="en-US" sz="1200" dirty="0" smtClean="0"/>
              <a:t>drivers, we </a:t>
            </a:r>
            <a:r>
              <a:rPr lang="en-US" sz="1200" dirty="0"/>
              <a:t>design accurate management reporting  systems and support in decision making</a:t>
            </a:r>
            <a:endParaRPr lang="en-IN" sz="1200" dirty="0"/>
          </a:p>
          <a:p>
            <a:pPr lvl="0"/>
            <a:r>
              <a:rPr lang="en-US" sz="1200" dirty="0"/>
              <a:t>Information and Control Systems</a:t>
            </a:r>
            <a:r>
              <a:rPr lang="en-US" sz="1200" dirty="0" smtClean="0"/>
              <a:t>.</a:t>
            </a:r>
          </a:p>
          <a:p>
            <a:pPr lvl="0"/>
            <a:endParaRPr lang="en-US" sz="1200" dirty="0" smtClean="0"/>
          </a:p>
          <a:p>
            <a:pPr lvl="0"/>
            <a:r>
              <a:rPr lang="en-US" sz="1200" dirty="0" smtClean="0"/>
              <a:t>In case of NGOs, transparency is the key factor based on which the evaluation reports are prepared, keeping in mind the perspective of both the management as well as the donors. </a:t>
            </a:r>
            <a:endParaRPr lang="en-IN" sz="1200" dirty="0"/>
          </a:p>
          <a:p>
            <a:pPr lvl="0"/>
            <a:endParaRPr lang="en-US" dirty="0">
              <a:solidFill>
                <a:schemeClr val="bg1">
                  <a:lumMod val="50000"/>
                </a:schemeClr>
              </a:solidFill>
            </a:endParaRPr>
          </a:p>
        </p:txBody>
      </p:sp>
    </p:spTree>
    <p:extLst>
      <p:ext uri="{BB962C8B-B14F-4D97-AF65-F5344CB8AC3E}">
        <p14:creationId xmlns="" xmlns:p14="http://schemas.microsoft.com/office/powerpoint/2010/main" val="41985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38"/>
                                        </p:tgtEl>
                                        <p:attrNameLst>
                                          <p:attrName>style.visibility</p:attrName>
                                        </p:attrNameLst>
                                      </p:cBhvr>
                                      <p:to>
                                        <p:strVal val="visible"/>
                                      </p:to>
                                    </p:set>
                                    <p:animEffect transition="in" filter="fade">
                                      <p:cBhvr>
                                        <p:cTn id="1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6386"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OUR</a:t>
            </a:r>
            <a:endParaRPr lang="es-HN" sz="4930" b="1" dirty="0" smtClean="0">
              <a:solidFill>
                <a:srgbClr val="FFC000"/>
              </a:solidFill>
              <a:latin typeface="Rockwell" pitchFamily="18" charset="0"/>
            </a:endParaRPr>
          </a:p>
        </p:txBody>
      </p:sp>
      <p:sp>
        <p:nvSpPr>
          <p:cNvPr id="20" name="1 Título"/>
          <p:cNvSpPr txBox="1">
            <a:spLocks/>
          </p:cNvSpPr>
          <p:nvPr/>
        </p:nvSpPr>
        <p:spPr>
          <a:xfrm>
            <a:off x="1071538" y="636574"/>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3600" b="1" dirty="0" smtClean="0">
                <a:solidFill>
                  <a:schemeClr val="tx1">
                    <a:lumMod val="75000"/>
                    <a:lumOff val="25000"/>
                  </a:schemeClr>
                </a:solidFill>
                <a:latin typeface="Rockwell" pitchFamily="18" charset="0"/>
              </a:rPr>
              <a:t>      </a:t>
            </a:r>
            <a:r>
              <a:rPr lang="es-HN" sz="3600" b="1" dirty="0" smtClean="0">
                <a:solidFill>
                  <a:srgbClr val="FFC000"/>
                </a:solidFill>
                <a:latin typeface="Rockwell" pitchFamily="18" charset="0"/>
              </a:rPr>
              <a:t>SERVICES</a:t>
            </a:r>
          </a:p>
        </p:txBody>
      </p:sp>
      <p:pic>
        <p:nvPicPr>
          <p:cNvPr id="16392"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3"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4"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sz="1200" b="1" dirty="0" smtClean="0">
                <a:solidFill>
                  <a:srgbClr val="FFC000"/>
                </a:solidFill>
              </a:rPr>
              <a:t>7</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6397"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8"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9"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400"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2 Marcador de contenido"/>
          <p:cNvSpPr txBox="1">
            <a:spLocks/>
          </p:cNvSpPr>
          <p:nvPr/>
        </p:nvSpPr>
        <p:spPr>
          <a:xfrm>
            <a:off x="441325" y="1989138"/>
            <a:ext cx="828675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endParaRPr lang="es-ES" sz="1200" dirty="0">
              <a:solidFill>
                <a:schemeClr val="tx1">
                  <a:lumMod val="50000"/>
                  <a:lumOff val="50000"/>
                </a:schemeClr>
              </a:solidFill>
            </a:endParaRPr>
          </a:p>
        </p:txBody>
      </p:sp>
      <p:sp>
        <p:nvSpPr>
          <p:cNvPr id="34" name="1 Título"/>
          <p:cNvSpPr txBox="1">
            <a:spLocks/>
          </p:cNvSpPr>
          <p:nvPr/>
        </p:nvSpPr>
        <p:spPr bwMode="auto">
          <a:xfrm>
            <a:off x="642942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21" name="TextBox 20"/>
          <p:cNvSpPr txBox="1"/>
          <p:nvPr/>
        </p:nvSpPr>
        <p:spPr>
          <a:xfrm>
            <a:off x="152400" y="1676400"/>
            <a:ext cx="8419514" cy="4031873"/>
          </a:xfrm>
          <a:prstGeom prst="rect">
            <a:avLst/>
          </a:prstGeom>
          <a:noFill/>
        </p:spPr>
        <p:txBody>
          <a:bodyPr wrap="square" rtlCol="0">
            <a:spAutoFit/>
          </a:bodyPr>
          <a:lstStyle/>
          <a:p>
            <a:r>
              <a:rPr lang="en-US" b="1" dirty="0" smtClean="0"/>
              <a:t>Tax – Direct</a:t>
            </a:r>
          </a:p>
          <a:p>
            <a:r>
              <a:rPr lang="en-US" sz="1200" b="1" dirty="0" smtClean="0"/>
              <a:t>Consulting | Representation | Compliances</a:t>
            </a:r>
          </a:p>
          <a:p>
            <a:endParaRPr lang="en-IN" sz="1100" dirty="0" smtClean="0"/>
          </a:p>
          <a:p>
            <a:r>
              <a:rPr lang="en-IN" sz="1100" dirty="0" smtClean="0"/>
              <a:t>According to the Survey, tax is one of the most important regulatory concerns, and is driving demand for proper internal controls and robust financial reporting processes, to meet the interest of statutory regulators and other stakeholders. Nowadays, even social organisations are trapped  in the complexity of taxation issues.</a:t>
            </a:r>
          </a:p>
          <a:p>
            <a:endParaRPr lang="en-US" sz="1100" dirty="0" smtClean="0"/>
          </a:p>
          <a:p>
            <a:r>
              <a:rPr lang="en-US" sz="1100" dirty="0" smtClean="0"/>
              <a:t>We assist in tax planning, transfer pricing  study, making representations before various statutory authorities at all levels and meeting other compliances required in day to day working. </a:t>
            </a:r>
          </a:p>
          <a:p>
            <a:endParaRPr lang="en-US" sz="1100" dirty="0" smtClean="0"/>
          </a:p>
          <a:p>
            <a:r>
              <a:rPr lang="en-US" sz="1600" b="1" dirty="0" smtClean="0"/>
              <a:t>Review and Analysis</a:t>
            </a:r>
            <a:endParaRPr lang="en-US" sz="1600" b="1" dirty="0"/>
          </a:p>
          <a:p>
            <a:r>
              <a:rPr lang="en-US" sz="1200" b="1" dirty="0"/>
              <a:t>Service tax | TDS I Direct </a:t>
            </a:r>
            <a:r>
              <a:rPr lang="en-US" sz="1200" b="1" dirty="0" smtClean="0"/>
              <a:t>Taxes | Accounting</a:t>
            </a:r>
            <a:endParaRPr lang="en-US" sz="1200" b="1" dirty="0"/>
          </a:p>
          <a:p>
            <a:endParaRPr lang="en-US" sz="1100" dirty="0"/>
          </a:p>
          <a:p>
            <a:pPr lvl="0"/>
            <a:r>
              <a:rPr lang="en-US" sz="1100" dirty="0"/>
              <a:t>We assist in performing monthly </a:t>
            </a:r>
            <a:r>
              <a:rPr lang="en-US" sz="1100" dirty="0" smtClean="0"/>
              <a:t>reviews </a:t>
            </a:r>
            <a:r>
              <a:rPr lang="en-US" sz="1100" dirty="0"/>
              <a:t>and computations for TDS / Service tax </a:t>
            </a:r>
            <a:r>
              <a:rPr lang="en-US" sz="1100" dirty="0" smtClean="0"/>
              <a:t>liability, payments and returns to be submitted to various statutory authorities.</a:t>
            </a:r>
            <a:endParaRPr lang="en-US" sz="1100" dirty="0"/>
          </a:p>
          <a:p>
            <a:pPr lvl="0"/>
            <a:endParaRPr lang="en-US" sz="1100" dirty="0"/>
          </a:p>
          <a:p>
            <a:r>
              <a:rPr lang="en-US" sz="1100" dirty="0"/>
              <a:t>Computation of liability</a:t>
            </a:r>
          </a:p>
          <a:p>
            <a:r>
              <a:rPr lang="en-US" sz="1100" dirty="0"/>
              <a:t>Monthly tax reviews</a:t>
            </a:r>
          </a:p>
          <a:p>
            <a:r>
              <a:rPr lang="en-US" sz="1100" dirty="0"/>
              <a:t>Compliance Calendars</a:t>
            </a:r>
          </a:p>
          <a:p>
            <a:r>
              <a:rPr lang="en-US" sz="1100" dirty="0"/>
              <a:t>Return filing and Assessments</a:t>
            </a:r>
          </a:p>
          <a:p>
            <a:endParaRPr lang="en-US" sz="1100" dirty="0" smtClean="0"/>
          </a:p>
          <a:p>
            <a:endParaRPr lang="en-IN" sz="1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38"/>
                                        </p:tgtEl>
                                        <p:attrNameLst>
                                          <p:attrName>style.visibility</p:attrName>
                                        </p:attrNameLst>
                                      </p:cBhvr>
                                      <p:to>
                                        <p:strVal val="visible"/>
                                      </p:to>
                                    </p:set>
                                    <p:animEffect transition="in" filter="fade">
                                      <p:cBhvr>
                                        <p:cTn id="1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6386"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OUR</a:t>
            </a:r>
            <a:endParaRPr lang="es-HN" sz="4930" b="1" dirty="0" smtClean="0">
              <a:solidFill>
                <a:srgbClr val="FFC000"/>
              </a:solidFill>
              <a:latin typeface="Rockwell" pitchFamily="18" charset="0"/>
            </a:endParaRPr>
          </a:p>
        </p:txBody>
      </p:sp>
      <p:sp>
        <p:nvSpPr>
          <p:cNvPr id="20" name="1 Título"/>
          <p:cNvSpPr txBox="1">
            <a:spLocks/>
          </p:cNvSpPr>
          <p:nvPr/>
        </p:nvSpPr>
        <p:spPr>
          <a:xfrm>
            <a:off x="1071538" y="636574"/>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3600" b="1" dirty="0" smtClean="0">
                <a:solidFill>
                  <a:schemeClr val="tx1">
                    <a:lumMod val="75000"/>
                    <a:lumOff val="25000"/>
                  </a:schemeClr>
                </a:solidFill>
                <a:latin typeface="Rockwell" pitchFamily="18" charset="0"/>
              </a:rPr>
              <a:t>      </a:t>
            </a:r>
            <a:r>
              <a:rPr lang="es-HN" sz="3600" b="1" dirty="0" smtClean="0">
                <a:solidFill>
                  <a:srgbClr val="FFC000"/>
                </a:solidFill>
                <a:latin typeface="Rockwell" pitchFamily="18" charset="0"/>
              </a:rPr>
              <a:t>SERVICES</a:t>
            </a:r>
          </a:p>
        </p:txBody>
      </p:sp>
      <p:pic>
        <p:nvPicPr>
          <p:cNvPr id="16392"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3"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4"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a:solidFill>
                  <a:srgbClr val="FFC000"/>
                </a:solidFill>
              </a:rPr>
              <a:t>8</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HN"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6397"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8"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9"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400"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2 Marcador de contenido"/>
          <p:cNvSpPr txBox="1">
            <a:spLocks/>
          </p:cNvSpPr>
          <p:nvPr/>
        </p:nvSpPr>
        <p:spPr>
          <a:xfrm>
            <a:off x="441325" y="1989138"/>
            <a:ext cx="828675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endParaRPr lang="es-ES" sz="1200" dirty="0">
              <a:solidFill>
                <a:schemeClr val="tx1">
                  <a:lumMod val="50000"/>
                  <a:lumOff val="50000"/>
                </a:schemeClr>
              </a:solidFill>
            </a:endParaRPr>
          </a:p>
        </p:txBody>
      </p:sp>
      <p:sp>
        <p:nvSpPr>
          <p:cNvPr id="34" name="1 Título"/>
          <p:cNvSpPr txBox="1">
            <a:spLocks/>
          </p:cNvSpPr>
          <p:nvPr/>
        </p:nvSpPr>
        <p:spPr bwMode="auto">
          <a:xfrm>
            <a:off x="642942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39" name="TextBox 38"/>
          <p:cNvSpPr txBox="1"/>
          <p:nvPr/>
        </p:nvSpPr>
        <p:spPr>
          <a:xfrm>
            <a:off x="3214678" y="1976802"/>
            <a:ext cx="2928958" cy="430887"/>
          </a:xfrm>
          <a:prstGeom prst="rect">
            <a:avLst/>
          </a:prstGeom>
          <a:noFill/>
        </p:spPr>
        <p:txBody>
          <a:bodyPr wrap="square" rtlCol="0">
            <a:spAutoFit/>
          </a:bodyPr>
          <a:lstStyle/>
          <a:p>
            <a:endParaRPr lang="en-US" sz="1100" dirty="0" smtClean="0"/>
          </a:p>
          <a:p>
            <a:endParaRPr lang="en-IN" sz="1100" dirty="0" smtClean="0"/>
          </a:p>
        </p:txBody>
      </p:sp>
      <p:sp>
        <p:nvSpPr>
          <p:cNvPr id="40" name="TextBox 39"/>
          <p:cNvSpPr txBox="1"/>
          <p:nvPr/>
        </p:nvSpPr>
        <p:spPr>
          <a:xfrm>
            <a:off x="152400" y="1752600"/>
            <a:ext cx="8640960" cy="3954929"/>
          </a:xfrm>
          <a:prstGeom prst="rect">
            <a:avLst/>
          </a:prstGeom>
          <a:noFill/>
        </p:spPr>
        <p:txBody>
          <a:bodyPr wrap="square" rtlCol="0">
            <a:spAutoFit/>
          </a:bodyPr>
          <a:lstStyle/>
          <a:p>
            <a:r>
              <a:rPr lang="en-US" sz="2000" b="1" dirty="0" smtClean="0"/>
              <a:t>Outsourcing</a:t>
            </a:r>
          </a:p>
          <a:p>
            <a:r>
              <a:rPr lang="en-US" sz="1100" b="1" dirty="0" smtClean="0"/>
              <a:t>Accounting | Book keeping</a:t>
            </a:r>
          </a:p>
          <a:p>
            <a:endParaRPr lang="en-US" sz="1100" dirty="0" smtClean="0"/>
          </a:p>
          <a:p>
            <a:r>
              <a:rPr lang="en-US" sz="1100" dirty="0" smtClean="0"/>
              <a:t>We have a  qualified and trained team to assist in accounting and record keeping.</a:t>
            </a:r>
          </a:p>
          <a:p>
            <a:r>
              <a:rPr lang="en-US" sz="1100" dirty="0" smtClean="0"/>
              <a:t>It includes real time processing and recording of transactions. The role includes designing of accounting system for generating management reports (MIS) , preparing financial statements and getting the same audited by auditors.</a:t>
            </a:r>
          </a:p>
          <a:p>
            <a:endParaRPr lang="en-US" sz="1100" dirty="0" smtClean="0">
              <a:solidFill>
                <a:schemeClr val="bg1">
                  <a:lumMod val="50000"/>
                </a:schemeClr>
              </a:solidFill>
            </a:endParaRPr>
          </a:p>
          <a:p>
            <a:r>
              <a:rPr lang="en-US" b="1" dirty="0" smtClean="0"/>
              <a:t>Legal Support</a:t>
            </a:r>
          </a:p>
          <a:p>
            <a:r>
              <a:rPr lang="en-US" sz="1200" b="1" dirty="0" smtClean="0"/>
              <a:t>Setting up, Formation and Registration of NGOs | Legal Advisory Services</a:t>
            </a:r>
            <a:endParaRPr lang="en-IN" sz="1200" b="1" dirty="0" smtClean="0"/>
          </a:p>
          <a:p>
            <a:endParaRPr lang="en-IN" sz="1100" dirty="0" smtClean="0"/>
          </a:p>
          <a:p>
            <a:pPr lvl="0"/>
            <a:r>
              <a:rPr lang="en-US" sz="1100" dirty="0" smtClean="0"/>
              <a:t>We assist in registering a new NGO , drafting and conveyance of agreements, preparing resolutions and minutes of meetings, filing required Foreign Contribution Returns/Income Tax Returns/TDS Returns and maintaining required statutory registers and books.</a:t>
            </a:r>
          </a:p>
          <a:p>
            <a:endParaRPr lang="en-US" sz="1100" dirty="0" smtClean="0">
              <a:solidFill>
                <a:schemeClr val="bg1">
                  <a:lumMod val="50000"/>
                </a:schemeClr>
              </a:solidFill>
            </a:endParaRPr>
          </a:p>
          <a:p>
            <a:r>
              <a:rPr lang="en-US" sz="1400" b="1" dirty="0" smtClean="0"/>
              <a:t>Other Services to NGOs</a:t>
            </a:r>
          </a:p>
          <a:p>
            <a:r>
              <a:rPr lang="en-US" sz="1100" b="1" dirty="0" smtClean="0"/>
              <a:t>FCRA Services | Setting up </a:t>
            </a:r>
            <a:r>
              <a:rPr lang="en-US" sz="1100" b="1" dirty="0" err="1" smtClean="0"/>
              <a:t>Liasion</a:t>
            </a:r>
            <a:r>
              <a:rPr lang="en-US" sz="1100" b="1" dirty="0" smtClean="0"/>
              <a:t> Office</a:t>
            </a:r>
          </a:p>
          <a:p>
            <a:endParaRPr lang="en-US" sz="1100" dirty="0" smtClean="0"/>
          </a:p>
          <a:p>
            <a:r>
              <a:rPr lang="en-US" sz="1100" dirty="0" smtClean="0"/>
              <a:t>We assist NGOs in complying with all the FCRA Regulations and submitting FC Returns. Preparation of Evaluation reports for transparency in transactions forms an integral part of our service. We also assist NGOs in setting up the </a:t>
            </a:r>
            <a:r>
              <a:rPr lang="en-US" sz="1100" dirty="0" err="1" smtClean="0"/>
              <a:t>liasion</a:t>
            </a:r>
            <a:r>
              <a:rPr lang="en-US" sz="1100" dirty="0" smtClean="0"/>
              <a:t> office and with all the regulatory compliances required for the purpose.</a:t>
            </a:r>
          </a:p>
          <a:p>
            <a:endParaRPr lang="en-US" sz="1100" dirty="0" smtClean="0">
              <a:solidFill>
                <a:schemeClr val="bg1">
                  <a:lumMod val="50000"/>
                </a:schemeClr>
              </a:solidFill>
            </a:endParaRPr>
          </a:p>
          <a:p>
            <a:endParaRPr lang="en-IN" sz="1100" dirty="0"/>
          </a:p>
        </p:txBody>
      </p:sp>
    </p:spTree>
    <p:extLst>
      <p:ext uri="{BB962C8B-B14F-4D97-AF65-F5344CB8AC3E}">
        <p14:creationId xmlns="" xmlns:p14="http://schemas.microsoft.com/office/powerpoint/2010/main" val="2863352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38"/>
                                        </p:tgtEl>
                                        <p:attrNameLst>
                                          <p:attrName>style.visibility</p:attrName>
                                        </p:attrNameLst>
                                      </p:cBhvr>
                                      <p:to>
                                        <p:strVal val="visible"/>
                                      </p:to>
                                    </p:set>
                                    <p:animEffect transition="in" filter="fade">
                                      <p:cBhvr>
                                        <p:cTn id="1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6386" name="Imagen 5" descr="C:\Users\Design\Documents\Edu\Product Launch\shadow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4388" y="5965825"/>
            <a:ext cx="762000"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smtClean="0">
                <a:solidFill>
                  <a:schemeClr val="tx1">
                    <a:lumMod val="75000"/>
                    <a:lumOff val="25000"/>
                  </a:schemeClr>
                </a:solidFill>
                <a:latin typeface="Rockwell" pitchFamily="18" charset="0"/>
              </a:rPr>
              <a:t>OUR</a:t>
            </a:r>
            <a:endParaRPr lang="es-HN" sz="4930" b="1" dirty="0" smtClean="0">
              <a:solidFill>
                <a:srgbClr val="FFC000"/>
              </a:solidFill>
              <a:latin typeface="Rockwell" pitchFamily="18" charset="0"/>
            </a:endParaRPr>
          </a:p>
        </p:txBody>
      </p:sp>
      <p:sp>
        <p:nvSpPr>
          <p:cNvPr id="20" name="1 Título"/>
          <p:cNvSpPr txBox="1">
            <a:spLocks/>
          </p:cNvSpPr>
          <p:nvPr/>
        </p:nvSpPr>
        <p:spPr>
          <a:xfrm>
            <a:off x="1071538" y="636574"/>
            <a:ext cx="452437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3600" b="1" dirty="0" smtClean="0">
                <a:solidFill>
                  <a:schemeClr val="tx1">
                    <a:lumMod val="75000"/>
                    <a:lumOff val="25000"/>
                  </a:schemeClr>
                </a:solidFill>
                <a:latin typeface="Rockwell" pitchFamily="18" charset="0"/>
              </a:rPr>
              <a:t>      </a:t>
            </a:r>
            <a:r>
              <a:rPr lang="es-HN" sz="3600" b="1" dirty="0" smtClean="0">
                <a:solidFill>
                  <a:srgbClr val="FFC000"/>
                </a:solidFill>
                <a:latin typeface="Rockwell" pitchFamily="18" charset="0"/>
              </a:rPr>
              <a:t>SERVICES</a:t>
            </a:r>
          </a:p>
        </p:txBody>
      </p:sp>
      <p:pic>
        <p:nvPicPr>
          <p:cNvPr id="16392" name="27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67188"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3" name="28 Imagen"/>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41863" y="6170613"/>
            <a:ext cx="363537"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4" name="29 CuadroTexto"/>
          <p:cNvSpPr txBox="1">
            <a:spLocks noChangeArrowheads="1"/>
          </p:cNvSpPr>
          <p:nvPr/>
        </p:nvSpPr>
        <p:spPr bwMode="auto">
          <a:xfrm>
            <a:off x="4205288" y="6181725"/>
            <a:ext cx="2632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HN" sz="1200" b="1" dirty="0">
                <a:solidFill>
                  <a:srgbClr val="FFC000"/>
                </a:solidFill>
              </a:rPr>
              <a:t>9</a:t>
            </a:r>
            <a:endParaRPr lang="es-ES" sz="1200" b="1" dirty="0">
              <a:solidFill>
                <a:srgbClr val="FFC000"/>
              </a:solidFill>
            </a:endParaRPr>
          </a:p>
        </p:txBody>
      </p:sp>
      <p:sp>
        <p:nvSpPr>
          <p:cNvPr id="31" name="30 CuadroTexto"/>
          <p:cNvSpPr txBox="1"/>
          <p:nvPr/>
        </p:nvSpPr>
        <p:spPr>
          <a:xfrm>
            <a:off x="4467225" y="6181725"/>
            <a:ext cx="315913" cy="277813"/>
          </a:xfrm>
          <a:prstGeom prst="rect">
            <a:avLst/>
          </a:prstGeom>
          <a:noFill/>
        </p:spPr>
        <p:txBody>
          <a:bodyPr wrap="none">
            <a:spAutoFit/>
          </a:bodyPr>
          <a:lstStyle/>
          <a:p>
            <a:pPr fontAlgn="auto">
              <a:spcBef>
                <a:spcPts val="0"/>
              </a:spcBef>
              <a:spcAft>
                <a:spcPts val="0"/>
              </a:spcAft>
              <a:defRPr/>
            </a:pPr>
            <a:r>
              <a:rPr lang="es-HN" sz="1200" b="1" i="1" dirty="0">
                <a:solidFill>
                  <a:schemeClr val="bg1">
                    <a:lumMod val="65000"/>
                  </a:schemeClr>
                </a:solidFill>
                <a:latin typeface="+mn-lt"/>
              </a:rPr>
              <a:t>of</a:t>
            </a:r>
            <a:endParaRPr lang="es-ES" sz="1200" b="1" i="1" dirty="0">
              <a:solidFill>
                <a:schemeClr val="bg1">
                  <a:lumMod val="65000"/>
                </a:schemeClr>
              </a:solidFill>
              <a:latin typeface="+mn-lt"/>
            </a:endParaRPr>
          </a:p>
        </p:txBody>
      </p:sp>
      <p:sp>
        <p:nvSpPr>
          <p:cNvPr id="32" name="31 CuadroTexto"/>
          <p:cNvSpPr txBox="1"/>
          <p:nvPr/>
        </p:nvSpPr>
        <p:spPr>
          <a:xfrm>
            <a:off x="4787900" y="6181725"/>
            <a:ext cx="341760" cy="276999"/>
          </a:xfrm>
          <a:prstGeom prst="rect">
            <a:avLst/>
          </a:prstGeom>
          <a:noFill/>
        </p:spPr>
        <p:txBody>
          <a:bodyPr wrap="none">
            <a:spAutoFit/>
          </a:bodyPr>
          <a:lstStyle/>
          <a:p>
            <a:pPr fontAlgn="auto">
              <a:spcBef>
                <a:spcPts val="0"/>
              </a:spcBef>
              <a:spcAft>
                <a:spcPts val="0"/>
              </a:spcAft>
              <a:defRPr/>
            </a:pPr>
            <a:r>
              <a:rPr lang="es-ES" sz="1200" b="1" dirty="0" smtClean="0">
                <a:solidFill>
                  <a:schemeClr val="bg1">
                    <a:lumMod val="50000"/>
                  </a:schemeClr>
                </a:solidFill>
                <a:latin typeface="+mn-lt"/>
              </a:rPr>
              <a:t>10</a:t>
            </a:r>
            <a:endParaRPr lang="es-ES" sz="1200" b="1" dirty="0">
              <a:solidFill>
                <a:schemeClr val="bg1">
                  <a:lumMod val="50000"/>
                </a:schemeClr>
              </a:solidFill>
              <a:latin typeface="+mn-lt"/>
            </a:endParaRPr>
          </a:p>
        </p:txBody>
      </p:sp>
      <p:pic>
        <p:nvPicPr>
          <p:cNvPr id="16397" name="Imagen 5" descr="C:\Users\Design\Documents\Edu\Product Launch\shadow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27625" y="5983288"/>
            <a:ext cx="763588"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8" name="Imagen 6" descr="C:\Users\Design\Documents\Edu\Product Launch\btns.png">
            <a:hlinkClick r:id="" action="ppaction://hlinkshowjump?jump=nextslide"/>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24450" y="6251575"/>
            <a:ext cx="177800"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9" name="Imagen 6" descr="C:\Users\Design\Documents\Edu\Product Launch\btns.png">
            <a:hlinkClick r:id="" action="ppaction://hlinkshowjump?jump=previousslide"/>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933825" y="6251575"/>
            <a:ext cx="176213" cy="17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400" name="Imagen 5" descr="C:\Users\Design\Documents\Edu\Product Launch\shadown.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2 Marcador de contenido"/>
          <p:cNvSpPr txBox="1">
            <a:spLocks/>
          </p:cNvSpPr>
          <p:nvPr/>
        </p:nvSpPr>
        <p:spPr>
          <a:xfrm>
            <a:off x="441325" y="1989138"/>
            <a:ext cx="828675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endParaRPr lang="es-ES" sz="1200" dirty="0">
              <a:solidFill>
                <a:schemeClr val="tx1">
                  <a:lumMod val="50000"/>
                  <a:lumOff val="50000"/>
                </a:schemeClr>
              </a:solidFill>
            </a:endParaRPr>
          </a:p>
        </p:txBody>
      </p:sp>
      <p:sp>
        <p:nvSpPr>
          <p:cNvPr id="34" name="1 Título"/>
          <p:cNvSpPr txBox="1">
            <a:spLocks/>
          </p:cNvSpPr>
          <p:nvPr/>
        </p:nvSpPr>
        <p:spPr bwMode="auto">
          <a:xfrm>
            <a:off x="6429420" y="5857892"/>
            <a:ext cx="278605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smtClean="0">
                <a:solidFill>
                  <a:srgbClr val="FFFF00"/>
                </a:solidFill>
              </a:rPr>
              <a:t>www.radsco.in</a:t>
            </a:r>
            <a:endParaRPr lang="en-US" sz="3200" b="1" dirty="0">
              <a:solidFill>
                <a:srgbClr val="FFFF00"/>
              </a:solidFill>
            </a:endParaRPr>
          </a:p>
        </p:txBody>
      </p:sp>
      <p:sp>
        <p:nvSpPr>
          <p:cNvPr id="40" name="TextBox 39"/>
          <p:cNvSpPr txBox="1"/>
          <p:nvPr/>
        </p:nvSpPr>
        <p:spPr>
          <a:xfrm>
            <a:off x="381000" y="1676400"/>
            <a:ext cx="8604480" cy="3908762"/>
          </a:xfrm>
          <a:prstGeom prst="rect">
            <a:avLst/>
          </a:prstGeom>
          <a:noFill/>
        </p:spPr>
        <p:txBody>
          <a:bodyPr wrap="square" rtlCol="0">
            <a:spAutoFit/>
          </a:bodyPr>
          <a:lstStyle/>
          <a:p>
            <a:r>
              <a:rPr lang="en-US" sz="2800" b="1" dirty="0" smtClean="0"/>
              <a:t>SNAPSHOT OF SERVICES TO </a:t>
            </a:r>
            <a:r>
              <a:rPr lang="en-US" sz="2800" b="1" dirty="0" smtClean="0"/>
              <a:t>NGOs</a:t>
            </a:r>
            <a:endParaRPr lang="en-US" sz="2000" dirty="0" smtClean="0"/>
          </a:p>
          <a:p>
            <a:pPr marL="0" lvl="1"/>
            <a:r>
              <a:rPr lang="en-US" sz="2000" dirty="0"/>
              <a:t>Setting up/Formation / Registration of NGOs</a:t>
            </a:r>
          </a:p>
          <a:p>
            <a:pPr marL="0" lvl="1"/>
            <a:r>
              <a:rPr lang="en-US" sz="2000" dirty="0"/>
              <a:t>Legal Advisory Services</a:t>
            </a:r>
          </a:p>
          <a:p>
            <a:pPr marL="0" lvl="1"/>
            <a:r>
              <a:rPr lang="en-US" sz="2000" dirty="0"/>
              <a:t>Drafting and Conveyance of Agreements</a:t>
            </a:r>
          </a:p>
          <a:p>
            <a:pPr marL="0" lvl="1"/>
            <a:r>
              <a:rPr lang="en-US" sz="2000" dirty="0"/>
              <a:t>Coordinate Joint Ventures among NGOs</a:t>
            </a:r>
          </a:p>
          <a:p>
            <a:pPr marL="0" lvl="1"/>
            <a:r>
              <a:rPr lang="en-US" sz="2000" dirty="0" smtClean="0"/>
              <a:t>Audit and Assurance – Internal and Statutory</a:t>
            </a:r>
          </a:p>
          <a:p>
            <a:pPr marL="0" lvl="1"/>
            <a:r>
              <a:rPr lang="en-US" sz="2000" dirty="0" smtClean="0"/>
              <a:t>Tax </a:t>
            </a:r>
            <a:r>
              <a:rPr lang="en-US" sz="2000" dirty="0"/>
              <a:t>Compliance, Planning and Management</a:t>
            </a:r>
          </a:p>
          <a:p>
            <a:pPr marL="0" lvl="1"/>
            <a:r>
              <a:rPr lang="en-US" sz="2000" dirty="0" smtClean="0"/>
              <a:t>FCRA compliances and related services</a:t>
            </a:r>
            <a:endParaRPr lang="en-US" sz="2000" dirty="0"/>
          </a:p>
          <a:p>
            <a:pPr marL="0" lvl="1"/>
            <a:r>
              <a:rPr lang="en-US" sz="2000" dirty="0"/>
              <a:t>MIS </a:t>
            </a:r>
            <a:r>
              <a:rPr lang="en-US" sz="2000" dirty="0" smtClean="0"/>
              <a:t>Reports</a:t>
            </a:r>
          </a:p>
          <a:p>
            <a:pPr marL="0" lvl="1"/>
            <a:r>
              <a:rPr lang="en-US" sz="2000" dirty="0" smtClean="0"/>
              <a:t>Consultancy </a:t>
            </a:r>
            <a:r>
              <a:rPr lang="en-US" sz="2000" dirty="0" smtClean="0"/>
              <a:t>Services</a:t>
            </a:r>
            <a:endParaRPr lang="en-IN" sz="2000" dirty="0" smtClean="0"/>
          </a:p>
          <a:p>
            <a:pPr marL="0" lvl="1"/>
            <a:r>
              <a:rPr lang="en-IN" sz="2000" dirty="0" smtClean="0"/>
              <a:t>Income Tax Litigations</a:t>
            </a:r>
          </a:p>
          <a:p>
            <a:pPr marL="0" lvl="1"/>
            <a:r>
              <a:rPr lang="en-IN" sz="2000" dirty="0" smtClean="0"/>
              <a:t>Digitization of records</a:t>
            </a:r>
            <a:r>
              <a:rPr lang="en-IN" sz="2000" dirty="0" smtClean="0"/>
              <a:t> </a:t>
            </a:r>
            <a:endParaRPr lang="en-IN" sz="2000" dirty="0"/>
          </a:p>
        </p:txBody>
      </p:sp>
    </p:spTree>
    <p:extLst>
      <p:ext uri="{BB962C8B-B14F-4D97-AF65-F5344CB8AC3E}">
        <p14:creationId xmlns="" xmlns:p14="http://schemas.microsoft.com/office/powerpoint/2010/main" val="1190056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38"/>
                                        </p:tgtEl>
                                        <p:attrNameLst>
                                          <p:attrName>style.visibility</p:attrName>
                                        </p:attrNameLst>
                                      </p:cBhvr>
                                      <p:to>
                                        <p:strVal val="visible"/>
                                      </p:to>
                                    </p:set>
                                    <p:animEffect transition="in" filter="fade">
                                      <p:cBhvr>
                                        <p:cTn id="1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38"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1593</TotalTime>
  <Words>1293</Words>
  <Application>Microsoft Office PowerPoint</Application>
  <PresentationFormat>On-screen Show (4:3)</PresentationFormat>
  <Paragraphs>202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Tema de Office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Design</dc:creator>
  <cp:lastModifiedBy>DELL</cp:lastModifiedBy>
  <cp:revision>134</cp:revision>
  <dcterms:created xsi:type="dcterms:W3CDTF">2010-05-18T15:49:44Z</dcterms:created>
  <dcterms:modified xsi:type="dcterms:W3CDTF">2018-03-23T08:58:13Z</dcterms:modified>
</cp:coreProperties>
</file>